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Willkommen zu meiner Präsentation über das Bank Portal Demo-Projekt. Diese Präsentation ist Teil meiner Bewerbung als Full-Stack Developer und soll Ihnen einen umfassenden Einblick in meine technischen Fähigkeiten und mein Verständnis moderner Webarchitekturen geben. Das Projekt ist vollständig auf GitHub verfügbar, wo Sie den gesamten Quellcode einsehen können.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 Dashboard ist das Herzstück der Benutzeroberfläche unseres Bank-Portals. Es bietet einen umfassenden Überblick über die finanzielle Situation des Nutzers. Im oberen Bereich werden die Kontoübersicht und aktuellen Salden angezeigt, während im rechten Bereich die neuesten Transaktionen in Echtzeit aktualisiert werden. Der untere Bereich enthält interaktive Visualisierungen der Ausgabenanalyse, die dem Nutzer helfen, sein Ausgabeverhalten besser zu verstehen. Besonders hervorzuheben sind die Echtzeit-Updates ohne Neuladen der Seite durch WebSocket-Integration, die interaktiven Visualisierungen mit Drill-Down-Funktionalität und das Benachrichtigungssystem für wichtige Kontoaktivitäten.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 Transaktionsprozess in unserem Bank-Portal wurde mit besonderem Augenmerk auf Sicherheit und Benutzerfreundlichkeit entwickelt. Der Ablauf besteht aus drei Hauptphasen: Zunächst gibt der Benutzer die Transaktionsdetails ein - Empfänger, Betrag und Verwendungszweck. In der Validierungsphase werden umfangreiche Prüfungen durchgeführt, darunter die Kontodeckungsprüfung und IBAN-Validierung. Nach erfolgreicher Validierung wird die Transaktion ausgeführt und bestätigt. Besonders hervorzuheben sind unsere fortschrittlichen Sicherheitsmechanismen: Wir verwenden Atomic Transactions mit ACID-Eigenschaften, führen ein umfassendes Logging für Audit-Zwecke durch und bieten automatische Rollback-Funktionen bei Fehlern. Bei ungewöhnlichen Transaktionsmustern greifen zusätzliche Betrugserkennungsmechanismen.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Diese Folie zeigt meine umfassende Erfahrung mit Java-Backend und Microservices, die perfekt zum Tech-Stack von Vinlivt passt. Die Schwerpunkte liegen auf Microservice-Architektur, API-Design, technischer Expertise und Leistungsoptimierung - alles zentrale Anforderungen der Stellenausschreibung.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Diese Folie demonstriert meine Cloud-Expertise mit besonderem Fokus auf AWS - genau wie es in der Stellenbeschreibung von Vinlivt gefordert wird. Die linke Seite zeigt meine umfassende Erfahrung mit AWS-Diensten, während die rechte Seite ein Architekturdiagramm enthält, das zeigt, wie ich eine hochskalierbare Finanzanwendung in AWS implementieren würde. Der untere Bereich betont Skalierbarkeit und Sicherheit, beides essentiell für Finanzanwendungen.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Containerisierung mit Docker und Kubernetes ist ein zentraler Aspekt unserer Infrastruktur. Jeder Microservice ist in einem eigenen Docker-Container gekapselt, was konsistente Entwicklungs-, Test- und Produktionsumgebungen gewährleistet. Kubernetes orchestriert diese Container und bietet zahlreiche Vorteile: Automatische Skalierung basierend auf der aktuellen Last, strikte Isolierung der Services für verbesserte Sicherheit, schnelles Deployment ohne Downtime, Self-Healing bei Ausfällen und zentralisiertes Management von Konfigurationen und Secrets. Unsere Kubernetes-Architektur umfasst mehrere Nodes mit Replikation kritischer Services, Load Balancing durch Ingress-Controller und persistente Volumes für Datenbanken. Diese Infrastruktur ermöglicht es uns, eine hochverfügbare, skalierbare Plattform zu betreiben, die sich dynamisch an Lastveränderungen anpasst.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Unsere CI/CD-Pipeline ist das Herzstück unserer DevOps-Strategie und ermöglicht kontinuierliche Integration und Deployment. Der Prozess beginnt mit dem Commit in GitHub, woraufhin GitHub Actions automatisch die Build- und Test-Workflows auslöst. Wir setzen auf eine umfassende Teststrategie mit Unit-, Integrations- und End-to-End-Tests sowie Security-Scanning nach OWASP-Standards. Bei erfolgreichen Tests werden Docker-Images gebaut und in die Registry gepusht. Für das Deployment in Kubernetes verwenden wir Helm-Charts und folgen dem Blue-Green-Deployment-Ansatz, um Zero-Downtime-Updates zu gewährleisten. Besonders hervorzuheben sind unsere Canary Releases für neue Features und die automatischen Rollbacks bei Metriken-Abweichungen. Die gesamte Pipeline ist nach GitOps-Prinzipien organisiert, wodurch wir eine vollständige Versionierung und Nachvollziehbarkeit aller Änderungen an Code und Infrastruktur sicherstellen.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Observability und Monitoring sind entscheidend für die Zuverlässigkeit und Performance unseres Bank-Portals. Unser umfassendes Monitoring-Setup basiert auf dem Prometheus-Stack für Metriken-Sammlung, Grafana für Visualisierungen, dem ELK-Stack für Log-Management und Jaeger für Distributed Tracing. Diese Tools ermöglichen uns eine vollständige Überwachung aller Systemkomponenten in Echtzeit. Wir verfolgen eine Vielzahl von Schlüsselmetriken, darunter Antwortzeiten, Fehlerraten, Ressourcennutzung und Durchsatz. Besonders wichtig ist die Korrelation zwischen verschiedenen Metriken, um Probleme frühzeitig zu erkennen. Unser Alerting-System basiert auf Alertmanager und informiert das Operations-Team proaktiv bei Abweichungen oder potenziellen Problemen, bevor Benutzer beeinträchtigt werden. Alle unsere Dashboards sind so gestaltet, dass sie sowohl einen schnellen Überblick als auch detaillierte Analysen ermöglichen.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 der Entwicklung des Bank-Portals mussten wir verschiedene technische Herausforderungen meistern. Lastspitzen, besonders an Monatsenden wenn Gehälter eingehen, führten anfangs zu Leistungseinbrüchen. Wir haben dies durch prädiktive Autoscaling-Regeln und strategisches Caching gelöst. Die Konsistenz bei verteilten Transaktionen stellte eine weitere Herausforderung dar, die wir durch den Einsatz des Saga-Patterns und Event Sourcing bewältigt haben. Dies ermöglicht kompensatorische Transaktionen bei Teilfehlern. Angesichts zunehmender Sicherheitsbedrohungen haben wir eine Zero-Trust-Architektur implementiert, bei der jeder Dienst sich authentifizieren muss und die Kommunikation verschlüsselt ist. Die wachsende Komplexität der Microservices-Landschaft haben wir durch den Einsatz eines Service Mesh (Istio) und eines API-Gateways in den Griff bekommen, was Service-Discovery, intelligentes Routing und verbesserte Resilience-Funktionen bietet.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diesem Projekt konnte ich eine Vielzahl technischer Fähigkeiten unter Beweis stellen. Im Backend-Bereich habe ich robuste Microservices mit Spring Boot entwickelt, RESTful APIs implementiert und Datenbankintegrationen durchgeführt. Meine Frontend-Entwicklungskompetenz zeigt sich in der Erstellung reaktiver Single-Page-Applications mit React, effizientem State Management und responsivem Design. Im Bereich DevOps habe ich CI/CD-Pipelines aufgesetzt, Container-Orchestrierung mit Kubernetes implementiert und Infrastructure as Code-Praktiken angewandt. Besonders hervorzuheben sind meine Sicherheitsimplementierungen, darunter JWT-Authentifizierung und die Einhaltung von OWASP-Sicherheitsstandards. Das Radar-Diagramm visualisiert meine Kernkompetenzen in den verschiedenen Bereichen und zeigt eine ausgewogene Mischung aus Backend, Frontend, DevOps, Architektur und Sicherheitskenntnissen.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Für die Weiterentwicklung des Bank-Portals haben wir eine klare Roadmap mit drei Hauptmeilensteinen definiert. Für Q4 2024 planen wir die Einführung erweiterter Funktionalitäten, darunter Multi-Währungs-Unterstützung, Budgetierungs-Tools, verbesserte Analysen und eine dedizierte mobile App für iOS und Android. In Q2 2025 steht die Skalierung und Integration im Fokus, mit der Einführung einer Open Banking API, Multi-Region-Deployment für höhere Verfügbarkeit, KI-basierter Betrugserkennung und erweiterter Drittanbieter-Integration. Der letzte Meilenstein für Q4 2025 konzentriert sich auf KI und Personalisierung, wobei wir personalisierte Finanzberatung, Predictive Analytics zur Vorhersage von Ausgabentrends, Chatbot-Integration für verbesserten Support und erweiterte Sicherheitsfeatures wie biometrische Authentifizierung einführen werden. Diese Roadmap stellt sicher, dass das Portal kontinuierlich weiterentwickelt wird, um den sich ändernden Anforderungen der Nutzer gerecht zu werden.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Kurz zu meiner Person: Ich bringe über 5 Jahre Erfahrung in der Full-Stack-Entwicklung mit, wobei ich mich besonders auf Microservice-Architekturen spezialisiert habe. Mein Informatikstudium an der TU München hat mir ein solides theoretisches Fundament gegeben, das ich in der Praxis durch die Entwicklung skalierbarer Anwendungen anwende. Besonders motiviert mich die Herausforderung, im Finanzsektor robuste Lösungen zu entwickeln, die höchsten Sicherheitsstandards entsprechen und gleichzeitig eine hervorragende Benutzererfahrung bieten.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Vielen Dank für Ihre Aufmerksamkeit! In dieser Präsentation habe ich Ihnen einen umfassenden Einblick in mein Bank-Portal-Projekt gegeben. Ich hoffe, dass ich meine technischen Fähigkeiten, mein Verständnis moderner Softwarearchitekturen und meinen Ansatz zur Lösung komplexer Probleme deutlich machen konnte. Das Projekt demonstriert meine Expertise in Full-Stack-Entwicklung, Microservice-Architekturen, DevOps und Sicherheitsimplementierung. Ich bin überzeugt, dass ich mit diesem Hintergrund einen wertvollen Beitrag zu Ihrem Team leisten kann. Alle präsentierten Komponenten können im GitHub-Repository eingesehen werden, und ich stehe Ihnen gerne für weitere Fragen oder eine tiefergehende technische Diskussion zur Verfügung. Ich freue mich auf das Feedback zu meiner Bewerbung und die Möglichkeit, Teil Ihres Teams zu werden.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Mein Bank Portal Demo-Projekt verfolgt das Ziel, eine moderne Banking-Plattform zu schaffen, die auf Microservice-Architektur basiert. Die Hauptfunktionen umfassen sichere Authentifizierung, umfassende Kontoübersicht, detaillierte Transaktionshistorie und die Möglichkeit, Zahlungen durchzuführen. Der verwendete Tech-Stack kombiniert moderne Frontend-Technologien mit robusten Backend-Services, Datenbanken und DevOps-Tools. Dies ermöglicht ein sicheres, skalierbares und wartbares System, das hohen Anforderungen an Finanzanwendungen gerecht wird.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Systemarchitektur des Bank Portals basiert auf einem modernen Microservice-Ansatz mit klarer Trennung der Verantwortlichkeiten. Der Auth-Service kümmert sich um die gesamte Benutzerverwaltung und Authentifizierung mit JWT-Tokens. Der Account-Service verwaltet die Kernfunktionen des Bankings wie Konten, Transaktionen und Kontoauszüge. Das Frontend ist als Single Page Application implementiert und kommuniziert über REST-APIs mit den Backends. Die Architektur ermöglicht unabhängige Skalierung, einfachere Wartung und robuste Fehlerbehandlung. Alle Services sind containerisiert und kommunizieren über definierte APIs miteinander.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 Auth-Service bildet das Herzstück der Sicherheitsarchitektur unserer Anwendung. Wir verwenden JWT (JSON Web Tokens) zur Authentifizierung, was mehrere Vorteile bietet: Die Tokens sind stateless, enthalten verschlüsselte Benutzerinformationen und haben eine kurze Gültigkeitsdauer. Unsere Refresh-Strategie ermöglicht eine nahtlose Benutzererfahrung, indem Tokens automatisch erneuert werden, ohne dass der Nutzer sich erneut anmelden muss. Für die Passwortsicherheit setzen wir auf Bcrypt-Hashing mit individuellen Salts. Die gesamte Kommunikation erfolgt über HTTPS, und CORS-Richtlinien schützen vor Cross-Origin-Angriffen. Diese mehrstufige Sicherheitsstrategie entspricht modernen Best Practices.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 Account-Service ist das Herzstück unserer Banking-Funktionalität. Er verwaltet alle kontobezogenen Operationen und Transaktionen. Im Code-Snippet sehen Sie die wichtigsten Controller-Methoden, darunter das Abrufen von Kontoinformationen und die Durchführung von Überweisungen. Unsere REST-API folgt bewährten Designprinzipien und bietet intuitive Endpunkte für alle wesentlichen Banking-Funktionen. Besonders wichtig ist die Transaktionssicherheit: Alle Geldtransfers werden in einer Datenbanktransaktion ausgeführt, um Konsistenz zu gewährleisten, und jede Operation wird umfassend protokolliert.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Unser Frontend wurde mit Fokus auf Benutzerfreundlichkeit und Intuitivität gestaltet. Das Dashboard bietet einen Überblick über alle relevanten Kontoinformationen, Salden und kürzlich durchgeführte Transaktionen. Im Transaktionsbereich können Kunden schnell und sicher Überweisungen tätigen, wobei umfassende Validierungen bereits im Frontend stattfinden. Der Analysebereich visualisiert Ausgaben und Einnahmen, um Kunden einen besseren Überblick über ihre Finanzen zu geben. Technisch basiert das Frontend auf React mit Material-UI, ist vollständig responsiv und wurde nach WCAG-Richtlinien für Barrierefreiheit optimiert. Die Architektur folgt dem Redux-Pattern für ein konsistentes State-Management.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Diese Folie zeigt unsere umfassende Monitoring- und Logging-Strategie für das Frontend. Wir haben einen besonderen Fokus auf die Echtzeitüberwachung von Angular-Komponenten gelegt, was für ein Fintech besonders wichtig ist. Die Integration mit dem ELK Stack und Grafana ermöglicht uns, Probleme sofort zu erkennen und zu beheben, bevor sie die Benutzer beeinträchtigen. 
Unsere strukturierten JSON-Logs mit Korrelations-IDs helfen dabei, Anfragen über die gesamte Microservice-Architektur hinweg zu verfolgen. Dies ist besonders wichtig für die Diagnose von Problemen in einer verteilten Umgebung. Die Integration mit AWS CloudWatch, wie sie bei Vinlivt verwendet wird, hilft bei der Skalierung und automatischen Alarmierung.
Alle unsere Logging-Praktiken sind DSGVO-konform gestaltet, was für ein Finanzportal unerlässlich ist. Die Implementierung von Frontend-Monitoring und -Logging unterstützt die schnellen Datentransaktionen, die laut Stellenbeschreibung bei Vinlivt erforderlich sind.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 Login-Prozess unseres Bank-Portals wurde mit höchsten Sicherheitsstandards entwickelt. Der Benutzer gibt seine Anmeldedaten ein, die verschlüsselt an den Server übermittelt werden. Der Server validiert diese Informationen gegen die Datenbank und generiert bei erfolgreicher Authentifizierung ein JWT-Token mit begrenzter Gültigkeitsdauer. Dieses Token wird dann für alle nachfolgenden Anfragen verwendet. Zusätzliche Sicherheitsmaßnahmen umfassen Rate-Limiting zum Schutz vor Brute-Force-Angriffen, optionale 2FA für besonders sensible Operationen und automatische Sitzungsverlängerung für eine bessere Nutzererfahrung. Die gesamte Kommunikation läuft über HTTPS, um die Datenübertragung zusätzlich zu sichern.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0" Type="http://schemas.openxmlformats.org/officeDocument/2006/relationships/image" Target="../media/image-11-10.png"/><Relationship Id="rId11" Type="http://schemas.openxmlformats.org/officeDocument/2006/relationships/image" Target="../media/image-11-11.png"/><Relationship Id="rId12" Type="http://schemas.openxmlformats.org/officeDocument/2006/relationships/image" Target="../media/image-11-12.png"/><Relationship Id="rId13" Type="http://schemas.openxmlformats.org/officeDocument/2006/relationships/image" Target="../media/image-11-13.png"/><Relationship Id="rId14" Type="http://schemas.openxmlformats.org/officeDocument/2006/relationships/image" Target="../media/image-11-14.png"/><Relationship Id="rId15" Type="http://schemas.openxmlformats.org/officeDocument/2006/relationships/image" Target="../media/image-11-15.png"/><Relationship Id="rId16" Type="http://schemas.openxmlformats.org/officeDocument/2006/relationships/image" Target="../media/image-11-16.png"/><Relationship Id="rId17" Type="http://schemas.openxmlformats.org/officeDocument/2006/relationships/slideLayout" Target="../slideLayouts/slideLayout1.xml"/><Relationship Id="rId18"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image" Target="../media/image-12-10.png"/><Relationship Id="rId11" Type="http://schemas.openxmlformats.org/officeDocument/2006/relationships/image" Target="../media/image-12-11.png"/><Relationship Id="rId12" Type="http://schemas.openxmlformats.org/officeDocument/2006/relationships/image" Target="../media/image-12-12.png"/><Relationship Id="rId13" Type="http://schemas.openxmlformats.org/officeDocument/2006/relationships/image" Target="../media/image-12-13.png"/><Relationship Id="rId14" Type="http://schemas.openxmlformats.org/officeDocument/2006/relationships/slideLayout" Target="../slideLayouts/slideLayout1.xml"/><Relationship Id="rId1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image" Target="../media/image-13-9.png"/><Relationship Id="rId10" Type="http://schemas.openxmlformats.org/officeDocument/2006/relationships/image" Target="../media/image-13-10.png"/><Relationship Id="rId11" Type="http://schemas.openxmlformats.org/officeDocument/2006/relationships/image" Target="../media/image-13-11.png"/><Relationship Id="rId12" Type="http://schemas.openxmlformats.org/officeDocument/2006/relationships/image" Target="../media/image-13-12.png"/><Relationship Id="rId13" Type="http://schemas.openxmlformats.org/officeDocument/2006/relationships/image" Target="../media/image-13-13.png"/><Relationship Id="rId14" Type="http://schemas.openxmlformats.org/officeDocument/2006/relationships/image" Target="../media/image-13-14.png"/><Relationship Id="rId15" Type="http://schemas.openxmlformats.org/officeDocument/2006/relationships/image" Target="../media/image-13-15.png"/><Relationship Id="rId16" Type="http://schemas.openxmlformats.org/officeDocument/2006/relationships/image" Target="../media/image-13-16.png"/><Relationship Id="rId17" Type="http://schemas.openxmlformats.org/officeDocument/2006/relationships/image" Target="../media/image-13-17.png"/><Relationship Id="rId18" Type="http://schemas.openxmlformats.org/officeDocument/2006/relationships/image" Target="../media/image-13-18.png"/><Relationship Id="rId19" Type="http://schemas.openxmlformats.org/officeDocument/2006/relationships/image" Target="../media/image-13-19.png"/><Relationship Id="rId20" Type="http://schemas.openxmlformats.org/officeDocument/2006/relationships/image" Target="../media/image-13-20.png"/><Relationship Id="rId21" Type="http://schemas.openxmlformats.org/officeDocument/2006/relationships/image" Target="../media/image-13-21.png"/><Relationship Id="rId22" Type="http://schemas.openxmlformats.org/officeDocument/2006/relationships/image" Target="../media/image-13-22.png"/><Relationship Id="rId23" Type="http://schemas.openxmlformats.org/officeDocument/2006/relationships/image" Target="../media/image-13-23.png"/><Relationship Id="rId24" Type="http://schemas.openxmlformats.org/officeDocument/2006/relationships/image" Target="../media/image-13-24.png"/><Relationship Id="rId25" Type="http://schemas.openxmlformats.org/officeDocument/2006/relationships/image" Target="../media/image-13-25.png"/><Relationship Id="rId26" Type="http://schemas.openxmlformats.org/officeDocument/2006/relationships/image" Target="../media/image-13-26.png"/><Relationship Id="rId27" Type="http://schemas.openxmlformats.org/officeDocument/2006/relationships/image" Target="../media/image-13-27.png"/><Relationship Id="rId28" Type="http://schemas.openxmlformats.org/officeDocument/2006/relationships/slideLayout" Target="../slideLayouts/slideLayout1.xml"/><Relationship Id="rId29"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slideLayout" Target="../slideLayouts/slideLayout1.xml"/><Relationship Id="rId8"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image" Target="../media/image-15-7.png"/><Relationship Id="rId8" Type="http://schemas.openxmlformats.org/officeDocument/2006/relationships/image" Target="../media/image-15-8.png"/><Relationship Id="rId9" Type="http://schemas.openxmlformats.org/officeDocument/2006/relationships/image" Target="../media/image-15-9.png"/><Relationship Id="rId10" Type="http://schemas.openxmlformats.org/officeDocument/2006/relationships/image" Target="../media/image-15-10.png"/><Relationship Id="rId11" Type="http://schemas.openxmlformats.org/officeDocument/2006/relationships/image" Target="../media/image-15-11.png"/><Relationship Id="rId12" Type="http://schemas.openxmlformats.org/officeDocument/2006/relationships/image" Target="../media/image-15-12.png"/><Relationship Id="rId13" Type="http://schemas.openxmlformats.org/officeDocument/2006/relationships/image" Target="../media/image-15-13.png"/><Relationship Id="rId14" Type="http://schemas.openxmlformats.org/officeDocument/2006/relationships/image" Target="../media/image-15-14.png"/><Relationship Id="rId15" Type="http://schemas.openxmlformats.org/officeDocument/2006/relationships/image" Target="../media/image-15-15.png"/><Relationship Id="rId16" Type="http://schemas.openxmlformats.org/officeDocument/2006/relationships/image" Target="../media/image-15-16.png"/><Relationship Id="rId17" Type="http://schemas.openxmlformats.org/officeDocument/2006/relationships/image" Target="../media/image-15-17.png"/><Relationship Id="rId18" Type="http://schemas.openxmlformats.org/officeDocument/2006/relationships/image" Target="../media/image-15-18.png"/><Relationship Id="rId19" Type="http://schemas.openxmlformats.org/officeDocument/2006/relationships/image" Target="../media/image-15-19.png"/><Relationship Id="rId20" Type="http://schemas.openxmlformats.org/officeDocument/2006/relationships/image" Target="../media/image-15-20.png"/><Relationship Id="rId21" Type="http://schemas.openxmlformats.org/officeDocument/2006/relationships/slideLayout" Target="../slideLayouts/slideLayout1.xml"/><Relationship Id="rId2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image" Target="../media/image-16-8.png"/><Relationship Id="rId9" Type="http://schemas.openxmlformats.org/officeDocument/2006/relationships/image" Target="../media/image-16-9.png"/><Relationship Id="rId10" Type="http://schemas.openxmlformats.org/officeDocument/2006/relationships/image" Target="../media/image-16-10.png"/><Relationship Id="rId11" Type="http://schemas.openxmlformats.org/officeDocument/2006/relationships/image" Target="../media/image-16-11.png"/><Relationship Id="rId12" Type="http://schemas.openxmlformats.org/officeDocument/2006/relationships/slideLayout" Target="../slideLayouts/slideLayout1.xml"/><Relationship Id="rId1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image" Target="../media/image-17-7.png"/><Relationship Id="rId8" Type="http://schemas.openxmlformats.org/officeDocument/2006/relationships/image" Target="../media/image-17-8.png"/><Relationship Id="rId9" Type="http://schemas.openxmlformats.org/officeDocument/2006/relationships/image" Target="../media/image-17-9.png"/><Relationship Id="rId10" Type="http://schemas.openxmlformats.org/officeDocument/2006/relationships/slideLayout" Target="../slideLayouts/slideLayout1.xml"/><Relationship Id="rId11"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image" Target="../media/image-18-6.png"/><Relationship Id="rId7" Type="http://schemas.openxmlformats.org/officeDocument/2006/relationships/image" Target="../media/image-18-7.png"/><Relationship Id="rId8" Type="http://schemas.openxmlformats.org/officeDocument/2006/relationships/image" Target="../media/image-18-8.png"/><Relationship Id="rId9" Type="http://schemas.openxmlformats.org/officeDocument/2006/relationships/image" Target="../media/image-18-9.png"/><Relationship Id="rId10" Type="http://schemas.openxmlformats.org/officeDocument/2006/relationships/slideLayout" Target="../slideLayouts/slideLayout1.xml"/><Relationship Id="rId11"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image" Target="../media/image-19-6.png"/><Relationship Id="rId7" Type="http://schemas.openxmlformats.org/officeDocument/2006/relationships/image" Target="../media/image-19-7.png"/><Relationship Id="rId8" Type="http://schemas.openxmlformats.org/officeDocument/2006/relationships/image" Target="../media/image-19-8.png"/><Relationship Id="rId9" Type="http://schemas.openxmlformats.org/officeDocument/2006/relationships/image" Target="../media/image-19-9.png"/><Relationship Id="rId10" Type="http://schemas.openxmlformats.org/officeDocument/2006/relationships/image" Target="../media/image-19-10.png"/><Relationship Id="rId11" Type="http://schemas.openxmlformats.org/officeDocument/2006/relationships/image" Target="../media/image-19-11.png"/><Relationship Id="rId12" Type="http://schemas.openxmlformats.org/officeDocument/2006/relationships/image" Target="../media/image-19-12.png"/><Relationship Id="rId13" Type="http://schemas.openxmlformats.org/officeDocument/2006/relationships/image" Target="../media/image-19-13.png"/><Relationship Id="rId14" Type="http://schemas.openxmlformats.org/officeDocument/2006/relationships/image" Target="../media/image-19-14.png"/><Relationship Id="rId15" Type="http://schemas.openxmlformats.org/officeDocument/2006/relationships/image" Target="../media/image-19-15.png"/><Relationship Id="rId16" Type="http://schemas.openxmlformats.org/officeDocument/2006/relationships/image" Target="../media/image-19-16.png"/><Relationship Id="rId17" Type="http://schemas.openxmlformats.org/officeDocument/2006/relationships/slideLayout" Target="../slideLayouts/slideLayout1.xml"/><Relationship Id="rId18"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slideLayout" Target="../slideLayouts/slideLayout1.xml"/><Relationship Id="rId8"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image" Target="../media/image-20-6.png"/><Relationship Id="rId7" Type="http://schemas.openxmlformats.org/officeDocument/2006/relationships/image" Target="../media/image-20-7.png"/><Relationship Id="rId8" Type="http://schemas.openxmlformats.org/officeDocument/2006/relationships/image" Target="../media/image-20-8.png"/><Relationship Id="rId9" Type="http://schemas.openxmlformats.org/officeDocument/2006/relationships/image" Target="../media/image-20-9.png"/><Relationship Id="rId10" Type="http://schemas.openxmlformats.org/officeDocument/2006/relationships/slideLayout" Target="../slideLayouts/slideLayout1.xml"/><Relationship Id="rId11"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3-10.png"/><Relationship Id="rId11" Type="http://schemas.openxmlformats.org/officeDocument/2006/relationships/image" Target="../media/image-3-11.png"/><Relationship Id="rId12" Type="http://schemas.openxmlformats.org/officeDocument/2006/relationships/image" Target="../media/image-3-12.png"/><Relationship Id="rId13" Type="http://schemas.openxmlformats.org/officeDocument/2006/relationships/image" Target="../media/image-3-13.png"/><Relationship Id="rId14" Type="http://schemas.openxmlformats.org/officeDocument/2006/relationships/image" Target="../media/image-3-14.png"/><Relationship Id="rId15" Type="http://schemas.openxmlformats.org/officeDocument/2006/relationships/image" Target="../media/image-3-15.png"/><Relationship Id="rId16" Type="http://schemas.openxmlformats.org/officeDocument/2006/relationships/slideLayout" Target="../slideLayouts/slideLayout1.xml"/><Relationship Id="rId1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slideLayout" Target="../slideLayouts/slideLayout1.xml"/><Relationship Id="rId1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9-10.png"/><Relationship Id="rId11" Type="http://schemas.openxmlformats.org/officeDocument/2006/relationships/image" Target="../media/image-9-11.png"/><Relationship Id="rId12" Type="http://schemas.openxmlformats.org/officeDocument/2006/relationships/image" Target="../media/image-9-12.png"/><Relationship Id="rId13" Type="http://schemas.openxmlformats.org/officeDocument/2006/relationships/slideLayout" Target="../slideLayouts/slideLayout1.xml"/><Relationship Id="rId1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9144000" cy="5143500"/>
          </a:xfrm>
          <a:prstGeom prst="roundRect">
            <a:avLst>
              <a:gd name="adj" fmla="val 0"/>
            </a:avLst>
          </a:prstGeom>
          <a:solidFill>
            <a:srgbClr val="0047AB">
              <a:alpha val="90000"/>
            </a:srgbClr>
          </a:solidFill>
          <a:ln/>
        </p:spPr>
      </p:sp>
      <p:pic>
        <p:nvPicPr>
          <p:cNvPr id="3" name="Image 0" descr="preencoded.png">    </p:cNvPr>
          <p:cNvPicPr>
            <a:picLocks noChangeAspect="1"/>
          </p:cNvPicPr>
          <p:nvPr/>
        </p:nvPicPr>
        <p:blipFill>
          <a:blip r:embed="rId1">
            <a:alphaModFix amt="25000"/>
          </a:blip>
          <a:stretch>
            <a:fillRect/>
          </a:stretch>
        </p:blipFill>
        <p:spPr>
          <a:xfrm>
            <a:off x="0" y="0"/>
            <a:ext cx="9144000" cy="5143500"/>
          </a:xfrm>
          <a:prstGeom prst="rect">
            <a:avLst/>
          </a:prstGeom>
        </p:spPr>
      </p:pic>
      <p:sp>
        <p:nvSpPr>
          <p:cNvPr id="4" name="Text 1"/>
          <p:cNvSpPr/>
          <p:nvPr/>
        </p:nvSpPr>
        <p:spPr>
          <a:xfrm>
            <a:off x="457200" y="457200"/>
            <a:ext cx="9052560" cy="514350"/>
          </a:xfrm>
          <a:prstGeom prst="rect">
            <a:avLst/>
          </a:prstGeom>
          <a:noFill/>
          <a:ln/>
        </p:spPr>
        <p:txBody>
          <a:bodyPr wrap="square" lIns="0" tIns="0" rIns="0" bIns="0" rtlCol="0" anchor="t"/>
          <a:lstStyle/>
          <a:p>
            <a:pPr algn="l" indent="0" marL="0">
              <a:lnSpc>
                <a:spcPts val="4100"/>
              </a:lnSpc>
              <a:buNone/>
            </a:pPr>
            <a:r>
              <a:rPr lang="en-US" sz="4100" b="1" dirty="0">
                <a:solidFill>
                  <a:srgbClr val="FFFFFF"/>
                </a:solidFill>
                <a:latin typeface="Inter" pitchFamily="34" charset="0"/>
                <a:ea typeface="Inter" pitchFamily="34" charset="-122"/>
                <a:cs typeface="Inter" pitchFamily="34" charset="-120"/>
              </a:rPr>
              <a:t>Bank Portal Demo</a:t>
            </a:r>
            <a:endParaRPr lang="en-US" sz="4100" dirty="0"/>
          </a:p>
        </p:txBody>
      </p:sp>
      <p:sp>
        <p:nvSpPr>
          <p:cNvPr id="5" name="Text 2"/>
          <p:cNvSpPr/>
          <p:nvPr/>
        </p:nvSpPr>
        <p:spPr>
          <a:xfrm>
            <a:off x="457200" y="1085850"/>
            <a:ext cx="9052560" cy="285750"/>
          </a:xfrm>
          <a:prstGeom prst="rect">
            <a:avLst/>
          </a:prstGeom>
          <a:noFill/>
          <a:ln/>
        </p:spPr>
        <p:txBody>
          <a:bodyPr wrap="square" lIns="0" tIns="0" rIns="0" bIns="0" rtlCol="0" anchor="t"/>
          <a:lstStyle/>
          <a:p>
            <a:pPr algn="l" indent="0" marL="0">
              <a:lnSpc>
                <a:spcPts val="2300"/>
              </a:lnSpc>
              <a:buNone/>
            </a:pPr>
            <a:r>
              <a:rPr lang="en-US" sz="2000" dirty="0">
                <a:solidFill>
                  <a:srgbClr val="FFFFFF"/>
                </a:solidFill>
                <a:latin typeface="Inter" pitchFamily="34" charset="0"/>
                <a:ea typeface="Inter" pitchFamily="34" charset="-122"/>
                <a:cs typeface="Inter" pitchFamily="34" charset="-120"/>
              </a:rPr>
              <a:t>Bewerbung als Full Stack Engineer bei Vinlivt</a:t>
            </a:r>
            <a:endParaRPr lang="en-US" sz="2000" dirty="0"/>
          </a:p>
        </p:txBody>
      </p:sp>
      <p:sp>
        <p:nvSpPr>
          <p:cNvPr id="6" name="Text 3"/>
          <p:cNvSpPr/>
          <p:nvPr/>
        </p:nvSpPr>
        <p:spPr>
          <a:xfrm>
            <a:off x="457200" y="1600200"/>
            <a:ext cx="5589270" cy="457200"/>
          </a:xfrm>
          <a:prstGeom prst="rect">
            <a:avLst/>
          </a:prstGeom>
          <a:noFill/>
          <a:ln/>
        </p:spPr>
        <p:txBody>
          <a:bodyPr wrap="square" lIns="0" tIns="0" rIns="0" bIns="0" rtlCol="0" anchor="t"/>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Sichere Finanzplattform für finanzielle Unabhängigkeit und stabile Finanzplanung</a:t>
            </a:r>
            <a:endParaRPr lang="en-US" sz="1400" dirty="0"/>
          </a:p>
        </p:txBody>
      </p:sp>
      <p:pic>
        <p:nvPicPr>
          <p:cNvPr id="7" name="Image 1" descr="preencoded.png">    </p:cNvPr>
          <p:cNvPicPr>
            <a:picLocks noChangeAspect="1"/>
          </p:cNvPicPr>
          <p:nvPr/>
        </p:nvPicPr>
        <p:blipFill>
          <a:blip r:embed="rId2"/>
          <a:stretch>
            <a:fillRect/>
          </a:stretch>
        </p:blipFill>
        <p:spPr>
          <a:xfrm>
            <a:off x="457200" y="2082403"/>
            <a:ext cx="207615" cy="207169"/>
          </a:xfrm>
          <a:prstGeom prst="rect">
            <a:avLst/>
          </a:prstGeom>
        </p:spPr>
      </p:pic>
      <p:sp>
        <p:nvSpPr>
          <p:cNvPr id="8" name="Text 4"/>
          <p:cNvSpPr/>
          <p:nvPr/>
        </p:nvSpPr>
        <p:spPr>
          <a:xfrm>
            <a:off x="779115" y="2071688"/>
            <a:ext cx="3687302" cy="228600"/>
          </a:xfrm>
          <a:prstGeom prst="rect">
            <a:avLst/>
          </a:prstGeom>
          <a:noFill/>
          <a:ln/>
        </p:spPr>
        <p:txBody>
          <a:bodyPr wrap="square" lIns="0" tIns="0" rIns="0" bIns="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github.com/thanhtuanh/bankportal-demo</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9144000" cy="9144000"/>
          </a:xfrm>
          <a:prstGeom prst="roundRect">
            <a:avLst>
              <a:gd name="adj" fmla="val 0"/>
            </a:avLst>
          </a:prstGeom>
          <a:solidFill>
            <a:srgbClr val="FFFFFF"/>
          </a:solidFill>
          <a:ln/>
        </p:spPr>
      </p:sp>
      <p:sp>
        <p:nvSpPr>
          <p:cNvPr id="3" name="Shape 1"/>
          <p:cNvSpPr/>
          <p:nvPr/>
        </p:nvSpPr>
        <p:spPr>
          <a:xfrm>
            <a:off x="0" y="0"/>
            <a:ext cx="9144000" cy="9144000"/>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Live-Demo – Dashboard</a:t>
            </a:r>
            <a:endParaRPr lang="en-US" sz="2700" dirty="0"/>
          </a:p>
        </p:txBody>
      </p:sp>
      <p:sp>
        <p:nvSpPr>
          <p:cNvPr id="5" name="Shape 3"/>
          <p:cNvSpPr/>
          <p:nvPr/>
        </p:nvSpPr>
        <p:spPr>
          <a:xfrm>
            <a:off x="457200" y="1028700"/>
            <a:ext cx="8229600" cy="6257925"/>
          </a:xfrm>
          <a:prstGeom prst="roundRect">
            <a:avLst>
              <a:gd name="adj" fmla="val 1370"/>
            </a:avLst>
          </a:prstGeom>
          <a:solidFill>
            <a:srgbClr val="FFFFFF"/>
          </a:solidFill>
          <a:ln/>
          <a:effectLst>
            <a:outerShdw sx="100000" sy="100000" kx="0" ky="0" algn="bl" rotWithShape="0" blurRad="317500" dist="254000" dir="5400000">
              <a:srgbClr val="000000">
                <a:alpha val="10000"/>
              </a:srgbClr>
            </a:outerShdw>
          </a:effectLst>
        </p:spPr>
      </p:sp>
      <p:pic>
        <p:nvPicPr>
          <p:cNvPr id="6" name="Image 0" descr="preencoded.png">    </p:cNvPr>
          <p:cNvPicPr>
            <a:picLocks noChangeAspect="1"/>
          </p:cNvPicPr>
          <p:nvPr/>
        </p:nvPicPr>
        <p:blipFill>
          <a:blip r:embed="rId1"/>
          <a:stretch>
            <a:fillRect/>
          </a:stretch>
        </p:blipFill>
        <p:spPr>
          <a:xfrm>
            <a:off x="628650" y="1200150"/>
            <a:ext cx="7886700" cy="5915025"/>
          </a:xfrm>
          <a:prstGeom prst="rect">
            <a:avLst/>
          </a:prstGeom>
        </p:spPr>
      </p:pic>
      <p:sp>
        <p:nvSpPr>
          <p:cNvPr id="7" name="Shape 4"/>
          <p:cNvSpPr/>
          <p:nvPr/>
        </p:nvSpPr>
        <p:spPr>
          <a:xfrm>
            <a:off x="1371600" y="1371600"/>
            <a:ext cx="1928813" cy="314325"/>
          </a:xfrm>
          <a:prstGeom prst="roundRect">
            <a:avLst>
              <a:gd name="adj" fmla="val 18182"/>
            </a:avLst>
          </a:prstGeom>
          <a:solidFill>
            <a:srgbClr val="0047AB"/>
          </a:solidFill>
          <a:ln/>
          <a:effectLst>
            <a:outerShdw sx="100000" sy="100000" kx="0" ky="0" algn="bl" rotWithShape="0" blurRad="190500" dist="127000" dir="5400000">
              <a:srgbClr val="000000">
                <a:alpha val="10000"/>
              </a:srgbClr>
            </a:outerShdw>
          </a:effectLst>
        </p:spPr>
      </p:sp>
      <p:sp>
        <p:nvSpPr>
          <p:cNvPr id="8" name="Text 5"/>
          <p:cNvSpPr/>
          <p:nvPr/>
        </p:nvSpPr>
        <p:spPr>
          <a:xfrm>
            <a:off x="1485900" y="1428750"/>
            <a:ext cx="1919669"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Kontoübersicht &amp; Salden</a:t>
            </a:r>
            <a:endParaRPr lang="en-US" sz="1100" dirty="0"/>
          </a:p>
        </p:txBody>
      </p:sp>
      <p:sp>
        <p:nvSpPr>
          <p:cNvPr id="9" name="Shape 6"/>
          <p:cNvSpPr/>
          <p:nvPr/>
        </p:nvSpPr>
        <p:spPr>
          <a:xfrm>
            <a:off x="3300413" y="1521619"/>
            <a:ext cx="457200" cy="14288"/>
          </a:xfrm>
          <a:prstGeom prst="roundRect">
            <a:avLst>
              <a:gd name="adj" fmla="val 1"/>
            </a:avLst>
          </a:prstGeom>
          <a:solidFill>
            <a:srgbClr val="0047AB"/>
          </a:solidFill>
          <a:ln/>
        </p:spPr>
      </p:sp>
      <p:sp>
        <p:nvSpPr>
          <p:cNvPr id="10" name="Shape 7"/>
          <p:cNvSpPr/>
          <p:nvPr/>
        </p:nvSpPr>
        <p:spPr>
          <a:xfrm>
            <a:off x="3757613" y="1471613"/>
            <a:ext cx="114300" cy="114300"/>
          </a:xfrm>
          <a:prstGeom prst="roundRect">
            <a:avLst>
              <a:gd name="adj" fmla="val 50000"/>
            </a:avLst>
          </a:prstGeom>
          <a:solidFill>
            <a:srgbClr val="0047AB"/>
          </a:solidFill>
          <a:ln/>
        </p:spPr>
      </p:sp>
      <p:sp>
        <p:nvSpPr>
          <p:cNvPr id="11" name="Shape 8"/>
          <p:cNvSpPr/>
          <p:nvPr/>
        </p:nvSpPr>
        <p:spPr>
          <a:xfrm>
            <a:off x="5496446" y="2500313"/>
            <a:ext cx="114300" cy="114300"/>
          </a:xfrm>
          <a:prstGeom prst="roundRect">
            <a:avLst>
              <a:gd name="adj" fmla="val 50000"/>
            </a:avLst>
          </a:prstGeom>
          <a:solidFill>
            <a:srgbClr val="00C2FF"/>
          </a:solidFill>
          <a:ln/>
        </p:spPr>
      </p:sp>
      <p:sp>
        <p:nvSpPr>
          <p:cNvPr id="12" name="Shape 9"/>
          <p:cNvSpPr/>
          <p:nvPr/>
        </p:nvSpPr>
        <p:spPr>
          <a:xfrm>
            <a:off x="5610746" y="2550319"/>
            <a:ext cx="457200" cy="14288"/>
          </a:xfrm>
          <a:prstGeom prst="roundRect">
            <a:avLst>
              <a:gd name="adj" fmla="val 1"/>
            </a:avLst>
          </a:prstGeom>
          <a:solidFill>
            <a:srgbClr val="00C2FF"/>
          </a:solidFill>
          <a:ln/>
        </p:spPr>
      </p:sp>
      <p:sp>
        <p:nvSpPr>
          <p:cNvPr id="13" name="Shape 10"/>
          <p:cNvSpPr/>
          <p:nvPr/>
        </p:nvSpPr>
        <p:spPr>
          <a:xfrm>
            <a:off x="6067946" y="2400300"/>
            <a:ext cx="1818754" cy="314325"/>
          </a:xfrm>
          <a:prstGeom prst="roundRect">
            <a:avLst>
              <a:gd name="adj" fmla="val 18182"/>
            </a:avLst>
          </a:prstGeom>
          <a:solidFill>
            <a:srgbClr val="00C2FF"/>
          </a:solidFill>
          <a:ln/>
          <a:effectLst>
            <a:outerShdw sx="100000" sy="100000" kx="0" ky="0" algn="bl" rotWithShape="0" blurRad="190500" dist="127000" dir="5400000">
              <a:srgbClr val="000000">
                <a:alpha val="10000"/>
              </a:srgbClr>
            </a:outerShdw>
          </a:effectLst>
        </p:spPr>
      </p:sp>
      <p:sp>
        <p:nvSpPr>
          <p:cNvPr id="14" name="Text 11"/>
          <p:cNvSpPr/>
          <p:nvPr/>
        </p:nvSpPr>
        <p:spPr>
          <a:xfrm>
            <a:off x="6182246" y="2457450"/>
            <a:ext cx="1809610"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Aktuelle Transaktionen</a:t>
            </a:r>
            <a:endParaRPr lang="en-US" sz="1100" dirty="0"/>
          </a:p>
        </p:txBody>
      </p:sp>
      <p:sp>
        <p:nvSpPr>
          <p:cNvPr id="15" name="Shape 12"/>
          <p:cNvSpPr/>
          <p:nvPr/>
        </p:nvSpPr>
        <p:spPr>
          <a:xfrm>
            <a:off x="3200400" y="6172200"/>
            <a:ext cx="1468152" cy="314325"/>
          </a:xfrm>
          <a:prstGeom prst="roundRect">
            <a:avLst>
              <a:gd name="adj" fmla="val 18182"/>
            </a:avLst>
          </a:prstGeom>
          <a:solidFill>
            <a:srgbClr val="0047AB"/>
          </a:solidFill>
          <a:ln/>
          <a:effectLst>
            <a:outerShdw sx="100000" sy="100000" kx="0" ky="0" algn="bl" rotWithShape="0" blurRad="190500" dist="127000" dir="5400000">
              <a:srgbClr val="000000">
                <a:alpha val="10000"/>
              </a:srgbClr>
            </a:outerShdw>
          </a:effectLst>
        </p:spPr>
      </p:sp>
      <p:sp>
        <p:nvSpPr>
          <p:cNvPr id="16" name="Text 13"/>
          <p:cNvSpPr/>
          <p:nvPr/>
        </p:nvSpPr>
        <p:spPr>
          <a:xfrm>
            <a:off x="3314700" y="6229350"/>
            <a:ext cx="1459008"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Ausgabenanalyse</a:t>
            </a:r>
            <a:endParaRPr lang="en-US" sz="1100" dirty="0"/>
          </a:p>
        </p:txBody>
      </p:sp>
      <p:sp>
        <p:nvSpPr>
          <p:cNvPr id="17" name="Shape 14"/>
          <p:cNvSpPr/>
          <p:nvPr/>
        </p:nvSpPr>
        <p:spPr>
          <a:xfrm>
            <a:off x="4668552" y="6322219"/>
            <a:ext cx="457200" cy="14288"/>
          </a:xfrm>
          <a:prstGeom prst="roundRect">
            <a:avLst>
              <a:gd name="adj" fmla="val 1"/>
            </a:avLst>
          </a:prstGeom>
          <a:solidFill>
            <a:srgbClr val="0047AB"/>
          </a:solidFill>
          <a:ln/>
        </p:spPr>
      </p:sp>
      <p:sp>
        <p:nvSpPr>
          <p:cNvPr id="18" name="Shape 15"/>
          <p:cNvSpPr/>
          <p:nvPr/>
        </p:nvSpPr>
        <p:spPr>
          <a:xfrm>
            <a:off x="5125752" y="6272213"/>
            <a:ext cx="114300" cy="114300"/>
          </a:xfrm>
          <a:prstGeom prst="roundRect">
            <a:avLst>
              <a:gd name="adj" fmla="val 50000"/>
            </a:avLst>
          </a:prstGeom>
          <a:solidFill>
            <a:srgbClr val="0047AB"/>
          </a:solidFill>
          <a:ln/>
        </p:spPr>
      </p:sp>
      <p:sp>
        <p:nvSpPr>
          <p:cNvPr id="19" name="Shape 16"/>
          <p:cNvSpPr/>
          <p:nvPr/>
        </p:nvSpPr>
        <p:spPr>
          <a:xfrm>
            <a:off x="457200" y="7572375"/>
            <a:ext cx="2628900" cy="1114425"/>
          </a:xfrm>
          <a:prstGeom prst="roundRect">
            <a:avLst>
              <a:gd name="adj" fmla="val 5128"/>
            </a:avLst>
          </a:prstGeom>
          <a:solidFill>
            <a:srgbClr val="F2F2F2"/>
          </a:solidFill>
          <a:ln/>
        </p:spPr>
      </p:sp>
      <p:sp>
        <p:nvSpPr>
          <p:cNvPr id="20" name="Text 17"/>
          <p:cNvSpPr/>
          <p:nvPr/>
        </p:nvSpPr>
        <p:spPr>
          <a:xfrm>
            <a:off x="821531" y="7686675"/>
            <a:ext cx="2369725"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Echtzeit-Updates</a:t>
            </a:r>
            <a:endParaRPr lang="en-US" sz="1400" dirty="0"/>
          </a:p>
        </p:txBody>
      </p:sp>
      <p:pic>
        <p:nvPicPr>
          <p:cNvPr id="21" name="Image 1" descr="preencoded.png">    </p:cNvPr>
          <p:cNvPicPr>
            <a:picLocks noChangeAspect="1"/>
          </p:cNvPicPr>
          <p:nvPr/>
        </p:nvPicPr>
        <p:blipFill>
          <a:blip r:embed="rId2"/>
          <a:stretch>
            <a:fillRect/>
          </a:stretch>
        </p:blipFill>
        <p:spPr>
          <a:xfrm>
            <a:off x="571500" y="7722394"/>
            <a:ext cx="192881" cy="157163"/>
          </a:xfrm>
          <a:prstGeom prst="rect">
            <a:avLst/>
          </a:prstGeom>
        </p:spPr>
      </p:pic>
      <p:sp>
        <p:nvSpPr>
          <p:cNvPr id="22" name="Text 18"/>
          <p:cNvSpPr/>
          <p:nvPr/>
        </p:nvSpPr>
        <p:spPr>
          <a:xfrm>
            <a:off x="571500" y="7972425"/>
            <a:ext cx="24860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Automatische Aktualisierung der Salden und Transaktionen ohne Neuladen.</a:t>
            </a:r>
            <a:endParaRPr lang="en-US" sz="1100" dirty="0"/>
          </a:p>
        </p:txBody>
      </p:sp>
      <p:sp>
        <p:nvSpPr>
          <p:cNvPr id="23" name="Shape 19"/>
          <p:cNvSpPr/>
          <p:nvPr/>
        </p:nvSpPr>
        <p:spPr>
          <a:xfrm>
            <a:off x="3257550" y="7572375"/>
            <a:ext cx="2628900" cy="1114425"/>
          </a:xfrm>
          <a:prstGeom prst="roundRect">
            <a:avLst>
              <a:gd name="adj" fmla="val 5128"/>
            </a:avLst>
          </a:prstGeom>
          <a:solidFill>
            <a:srgbClr val="F2F2F2"/>
          </a:solidFill>
          <a:ln/>
        </p:spPr>
      </p:sp>
      <p:sp>
        <p:nvSpPr>
          <p:cNvPr id="24" name="Text 20"/>
          <p:cNvSpPr/>
          <p:nvPr/>
        </p:nvSpPr>
        <p:spPr>
          <a:xfrm>
            <a:off x="3621881" y="7686675"/>
            <a:ext cx="2369725"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Visualisierung</a:t>
            </a:r>
            <a:endParaRPr lang="en-US" sz="1400" dirty="0"/>
          </a:p>
        </p:txBody>
      </p:sp>
      <p:pic>
        <p:nvPicPr>
          <p:cNvPr id="25" name="Image 2" descr="preencoded.png">    </p:cNvPr>
          <p:cNvPicPr>
            <a:picLocks noChangeAspect="1"/>
          </p:cNvPicPr>
          <p:nvPr/>
        </p:nvPicPr>
        <p:blipFill>
          <a:blip r:embed="rId3"/>
          <a:stretch>
            <a:fillRect/>
          </a:stretch>
        </p:blipFill>
        <p:spPr>
          <a:xfrm>
            <a:off x="3371850" y="7715250"/>
            <a:ext cx="192881" cy="171450"/>
          </a:xfrm>
          <a:prstGeom prst="rect">
            <a:avLst/>
          </a:prstGeom>
        </p:spPr>
      </p:pic>
      <p:sp>
        <p:nvSpPr>
          <p:cNvPr id="26" name="Text 21"/>
          <p:cNvSpPr/>
          <p:nvPr/>
        </p:nvSpPr>
        <p:spPr>
          <a:xfrm>
            <a:off x="3371850" y="7972425"/>
            <a:ext cx="24860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Interaktive Charts mit Drill-Down-Funktionalität für detaillierte Analysen.</a:t>
            </a:r>
            <a:endParaRPr lang="en-US" sz="1100" dirty="0"/>
          </a:p>
        </p:txBody>
      </p:sp>
      <p:sp>
        <p:nvSpPr>
          <p:cNvPr id="27" name="Shape 22"/>
          <p:cNvSpPr/>
          <p:nvPr/>
        </p:nvSpPr>
        <p:spPr>
          <a:xfrm>
            <a:off x="6057900" y="7572375"/>
            <a:ext cx="2628900" cy="1114425"/>
          </a:xfrm>
          <a:prstGeom prst="roundRect">
            <a:avLst>
              <a:gd name="adj" fmla="val 5128"/>
            </a:avLst>
          </a:prstGeom>
          <a:solidFill>
            <a:srgbClr val="F2F2F2"/>
          </a:solidFill>
          <a:ln/>
        </p:spPr>
      </p:sp>
      <p:sp>
        <p:nvSpPr>
          <p:cNvPr id="28" name="Text 23"/>
          <p:cNvSpPr/>
          <p:nvPr/>
        </p:nvSpPr>
        <p:spPr>
          <a:xfrm>
            <a:off x="6379369" y="7686675"/>
            <a:ext cx="2412587"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Benachrichtigungen</a:t>
            </a:r>
            <a:endParaRPr lang="en-US" sz="1400" dirty="0"/>
          </a:p>
        </p:txBody>
      </p:sp>
      <p:pic>
        <p:nvPicPr>
          <p:cNvPr id="29" name="Image 3" descr="preencoded.png">    </p:cNvPr>
          <p:cNvPicPr>
            <a:picLocks noChangeAspect="1"/>
          </p:cNvPicPr>
          <p:nvPr/>
        </p:nvPicPr>
        <p:blipFill>
          <a:blip r:embed="rId4"/>
          <a:stretch>
            <a:fillRect/>
          </a:stretch>
        </p:blipFill>
        <p:spPr>
          <a:xfrm>
            <a:off x="6172200" y="7715250"/>
            <a:ext cx="150019" cy="171450"/>
          </a:xfrm>
          <a:prstGeom prst="rect">
            <a:avLst/>
          </a:prstGeom>
        </p:spPr>
      </p:pic>
      <p:sp>
        <p:nvSpPr>
          <p:cNvPr id="30" name="Text 24"/>
          <p:cNvSpPr/>
          <p:nvPr/>
        </p:nvSpPr>
        <p:spPr>
          <a:xfrm>
            <a:off x="6172200" y="7972425"/>
            <a:ext cx="24860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Push-Benachrichtigungen für neue Transaktionen und Kontoaktivitäten.</a:t>
            </a:r>
            <a:endParaRPr lang="en-US" sz="1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9144000" cy="5943600"/>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5943600"/>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Live-Demo – Transaktion</a:t>
            </a:r>
            <a:endParaRPr lang="en-US" sz="2700" dirty="0"/>
          </a:p>
        </p:txBody>
      </p:sp>
      <p:sp>
        <p:nvSpPr>
          <p:cNvPr id="5" name="Shape 2"/>
          <p:cNvSpPr/>
          <p:nvPr/>
        </p:nvSpPr>
        <p:spPr>
          <a:xfrm>
            <a:off x="457200" y="1028700"/>
            <a:ext cx="8229600" cy="4457700"/>
          </a:xfrm>
          <a:prstGeom prst="roundRect">
            <a:avLst>
              <a:gd name="adj" fmla="val 1923"/>
            </a:avLst>
          </a:prstGeom>
          <a:solidFill>
            <a:srgbClr val="FFFFFF"/>
          </a:solidFill>
          <a:ln/>
          <a:effectLst>
            <a:outerShdw sx="100000" sy="100000" kx="0" ky="0" algn="bl" rotWithShape="0" blurRad="190500" dist="127000" dir="5400000">
              <a:srgbClr val="000000">
                <a:alpha val="10000"/>
              </a:srgbClr>
            </a:outerShdw>
          </a:effectLst>
        </p:spPr>
      </p:sp>
      <p:sp>
        <p:nvSpPr>
          <p:cNvPr id="6" name="Text 3"/>
          <p:cNvSpPr/>
          <p:nvPr/>
        </p:nvSpPr>
        <p:spPr>
          <a:xfrm>
            <a:off x="685800" y="1257300"/>
            <a:ext cx="8549640"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Transaktionsablauf</a:t>
            </a:r>
            <a:endParaRPr lang="en-US" sz="1700" dirty="0"/>
          </a:p>
        </p:txBody>
      </p:sp>
      <p:sp>
        <p:nvSpPr>
          <p:cNvPr id="7" name="Shape 4"/>
          <p:cNvSpPr/>
          <p:nvPr/>
        </p:nvSpPr>
        <p:spPr>
          <a:xfrm>
            <a:off x="685800" y="1685925"/>
            <a:ext cx="1943100" cy="1200150"/>
          </a:xfrm>
          <a:prstGeom prst="roundRect">
            <a:avLst>
              <a:gd name="adj" fmla="val 4762"/>
            </a:avLst>
          </a:prstGeom>
          <a:solidFill>
            <a:srgbClr val="0047AB">
              <a:alpha val="10000"/>
            </a:srgbClr>
          </a:solidFill>
          <a:ln/>
        </p:spPr>
      </p:sp>
      <p:pic>
        <p:nvPicPr>
          <p:cNvPr id="8" name="Image 1" descr="preencoded.png">    </p:cNvPr>
          <p:cNvPicPr>
            <a:picLocks noChangeAspect="1"/>
          </p:cNvPicPr>
          <p:nvPr/>
        </p:nvPicPr>
        <p:blipFill>
          <a:blip r:embed="rId2"/>
          <a:stretch>
            <a:fillRect/>
          </a:stretch>
        </p:blipFill>
        <p:spPr>
          <a:xfrm>
            <a:off x="1528763" y="1810941"/>
            <a:ext cx="257175" cy="264319"/>
          </a:xfrm>
          <a:prstGeom prst="rect">
            <a:avLst/>
          </a:prstGeom>
        </p:spPr>
      </p:pic>
      <p:sp>
        <p:nvSpPr>
          <p:cNvPr id="9" name="Text 5"/>
          <p:cNvSpPr/>
          <p:nvPr/>
        </p:nvSpPr>
        <p:spPr>
          <a:xfrm>
            <a:off x="690372" y="2143125"/>
            <a:ext cx="1933956" cy="200025"/>
          </a:xfrm>
          <a:prstGeom prst="rect">
            <a:avLst/>
          </a:prstGeom>
          <a:noFill/>
          <a:ln/>
        </p:spPr>
        <p:txBody>
          <a:bodyPr wrap="square" lIns="0" tIns="0" rIns="0" bIns="0" rtlCol="0" anchor="t"/>
          <a:lstStyle/>
          <a:p>
            <a:pPr algn="ctr" indent="0" marL="0">
              <a:lnSpc>
                <a:spcPts val="1600"/>
              </a:lnSpc>
              <a:buNone/>
            </a:pPr>
            <a:r>
              <a:rPr lang="en-US" sz="1100" dirty="0">
                <a:solidFill>
                  <a:srgbClr val="0047AB"/>
                </a:solidFill>
                <a:latin typeface="Inter" pitchFamily="34" charset="0"/>
                <a:ea typeface="Inter" pitchFamily="34" charset="-122"/>
                <a:cs typeface="Inter" pitchFamily="34" charset="-120"/>
              </a:rPr>
              <a:t>1. Eingabe</a:t>
            </a:r>
            <a:endParaRPr lang="en-US" sz="1100" dirty="0"/>
          </a:p>
        </p:txBody>
      </p:sp>
      <p:sp>
        <p:nvSpPr>
          <p:cNvPr id="10" name="Text 6"/>
          <p:cNvSpPr/>
          <p:nvPr/>
        </p:nvSpPr>
        <p:spPr>
          <a:xfrm>
            <a:off x="761524" y="2371725"/>
            <a:ext cx="1791653" cy="400050"/>
          </a:xfrm>
          <a:prstGeom prst="rect">
            <a:avLst/>
          </a:prstGeom>
          <a:noFill/>
          <a:ln/>
        </p:spPr>
        <p:txBody>
          <a:bodyPr wrap="square" lIns="0" tIns="0" rIns="0" bIns="0" rtlCol="0" anchor="t"/>
          <a:lstStyle/>
          <a:p>
            <a:pPr algn="ctr" indent="0" marL="0">
              <a:lnSpc>
                <a:spcPts val="1600"/>
              </a:lnSpc>
              <a:buNone/>
            </a:pPr>
            <a:r>
              <a:rPr lang="en-US" sz="1000" dirty="0">
                <a:solidFill>
                  <a:srgbClr val="000000"/>
                </a:solidFill>
                <a:latin typeface="Inter" pitchFamily="34" charset="0"/>
                <a:ea typeface="Inter" pitchFamily="34" charset="-122"/>
                <a:cs typeface="Inter" pitchFamily="34" charset="-120"/>
              </a:rPr>
              <a:t>Empfänger, Betrag, Verwendungszweck</a:t>
            </a:r>
            <a:endParaRPr lang="en-US" sz="1000" dirty="0"/>
          </a:p>
        </p:txBody>
      </p:sp>
      <p:pic>
        <p:nvPicPr>
          <p:cNvPr id="11" name="Image 2" descr="preencoded.png">    </p:cNvPr>
          <p:cNvPicPr>
            <a:picLocks noChangeAspect="1"/>
          </p:cNvPicPr>
          <p:nvPr/>
        </p:nvPicPr>
        <p:blipFill>
          <a:blip r:embed="rId3"/>
          <a:stretch>
            <a:fillRect/>
          </a:stretch>
        </p:blipFill>
        <p:spPr>
          <a:xfrm>
            <a:off x="3020913" y="2182416"/>
            <a:ext cx="187523" cy="207169"/>
          </a:xfrm>
          <a:prstGeom prst="rect">
            <a:avLst/>
          </a:prstGeom>
        </p:spPr>
      </p:pic>
      <p:sp>
        <p:nvSpPr>
          <p:cNvPr id="12" name="Shape 7"/>
          <p:cNvSpPr/>
          <p:nvPr/>
        </p:nvSpPr>
        <p:spPr>
          <a:xfrm>
            <a:off x="3600450" y="1685925"/>
            <a:ext cx="1943100" cy="1200150"/>
          </a:xfrm>
          <a:prstGeom prst="roundRect">
            <a:avLst>
              <a:gd name="adj" fmla="val 4762"/>
            </a:avLst>
          </a:prstGeom>
          <a:solidFill>
            <a:srgbClr val="0047AB">
              <a:alpha val="10000"/>
            </a:srgbClr>
          </a:solidFill>
          <a:ln/>
        </p:spPr>
      </p:sp>
      <p:pic>
        <p:nvPicPr>
          <p:cNvPr id="13" name="Image 3" descr="preencoded.png">    </p:cNvPr>
          <p:cNvPicPr>
            <a:picLocks noChangeAspect="1"/>
          </p:cNvPicPr>
          <p:nvPr/>
        </p:nvPicPr>
        <p:blipFill>
          <a:blip r:embed="rId4"/>
          <a:stretch>
            <a:fillRect/>
          </a:stretch>
        </p:blipFill>
        <p:spPr>
          <a:xfrm>
            <a:off x="4443413" y="1810941"/>
            <a:ext cx="257175" cy="264319"/>
          </a:xfrm>
          <a:prstGeom prst="rect">
            <a:avLst/>
          </a:prstGeom>
        </p:spPr>
      </p:pic>
      <p:sp>
        <p:nvSpPr>
          <p:cNvPr id="14" name="Text 8"/>
          <p:cNvSpPr/>
          <p:nvPr/>
        </p:nvSpPr>
        <p:spPr>
          <a:xfrm>
            <a:off x="3605022" y="2143125"/>
            <a:ext cx="1933956" cy="200025"/>
          </a:xfrm>
          <a:prstGeom prst="rect">
            <a:avLst/>
          </a:prstGeom>
          <a:noFill/>
          <a:ln/>
        </p:spPr>
        <p:txBody>
          <a:bodyPr wrap="square" lIns="0" tIns="0" rIns="0" bIns="0" rtlCol="0" anchor="t"/>
          <a:lstStyle/>
          <a:p>
            <a:pPr algn="ctr" indent="0" marL="0">
              <a:lnSpc>
                <a:spcPts val="1600"/>
              </a:lnSpc>
              <a:buNone/>
            </a:pPr>
            <a:r>
              <a:rPr lang="en-US" sz="1100" dirty="0">
                <a:solidFill>
                  <a:srgbClr val="0047AB"/>
                </a:solidFill>
                <a:latin typeface="Inter" pitchFamily="34" charset="0"/>
                <a:ea typeface="Inter" pitchFamily="34" charset="-122"/>
                <a:cs typeface="Inter" pitchFamily="34" charset="-120"/>
              </a:rPr>
              <a:t>2. Validierung</a:t>
            </a:r>
            <a:endParaRPr lang="en-US" sz="1100" dirty="0"/>
          </a:p>
        </p:txBody>
      </p:sp>
      <p:sp>
        <p:nvSpPr>
          <p:cNvPr id="15" name="Text 9"/>
          <p:cNvSpPr/>
          <p:nvPr/>
        </p:nvSpPr>
        <p:spPr>
          <a:xfrm>
            <a:off x="3676174" y="2371725"/>
            <a:ext cx="1791653" cy="400050"/>
          </a:xfrm>
          <a:prstGeom prst="rect">
            <a:avLst/>
          </a:prstGeom>
          <a:noFill/>
          <a:ln/>
        </p:spPr>
        <p:txBody>
          <a:bodyPr wrap="square" lIns="0" tIns="0" rIns="0" bIns="0" rtlCol="0" anchor="t"/>
          <a:lstStyle/>
          <a:p>
            <a:pPr algn="ctr" indent="0" marL="0">
              <a:lnSpc>
                <a:spcPts val="1600"/>
              </a:lnSpc>
              <a:buNone/>
            </a:pPr>
            <a:r>
              <a:rPr lang="en-US" sz="1000" dirty="0">
                <a:solidFill>
                  <a:srgbClr val="000000"/>
                </a:solidFill>
                <a:latin typeface="Inter" pitchFamily="34" charset="0"/>
                <a:ea typeface="Inter" pitchFamily="34" charset="-122"/>
                <a:cs typeface="Inter" pitchFamily="34" charset="-120"/>
              </a:rPr>
              <a:t>Prüfung Deckung &amp; Empfängerdaten</a:t>
            </a:r>
            <a:endParaRPr lang="en-US" sz="1000" dirty="0"/>
          </a:p>
        </p:txBody>
      </p:sp>
      <p:pic>
        <p:nvPicPr>
          <p:cNvPr id="16" name="Image 4" descr="preencoded.png">    </p:cNvPr>
          <p:cNvPicPr>
            <a:picLocks noChangeAspect="1"/>
          </p:cNvPicPr>
          <p:nvPr/>
        </p:nvPicPr>
        <p:blipFill>
          <a:blip r:embed="rId5"/>
          <a:stretch>
            <a:fillRect/>
          </a:stretch>
        </p:blipFill>
        <p:spPr>
          <a:xfrm>
            <a:off x="5935563" y="2182416"/>
            <a:ext cx="187523" cy="207169"/>
          </a:xfrm>
          <a:prstGeom prst="rect">
            <a:avLst/>
          </a:prstGeom>
        </p:spPr>
      </p:pic>
      <p:sp>
        <p:nvSpPr>
          <p:cNvPr id="17" name="Shape 10"/>
          <p:cNvSpPr/>
          <p:nvPr/>
        </p:nvSpPr>
        <p:spPr>
          <a:xfrm>
            <a:off x="6515100" y="1685925"/>
            <a:ext cx="1943100" cy="1200150"/>
          </a:xfrm>
          <a:prstGeom prst="roundRect">
            <a:avLst>
              <a:gd name="adj" fmla="val 4762"/>
            </a:avLst>
          </a:prstGeom>
          <a:solidFill>
            <a:srgbClr val="0047AB">
              <a:alpha val="10000"/>
            </a:srgbClr>
          </a:solidFill>
          <a:ln/>
        </p:spPr>
      </p:sp>
      <p:pic>
        <p:nvPicPr>
          <p:cNvPr id="18" name="Image 5" descr="preencoded.png">    </p:cNvPr>
          <p:cNvPicPr>
            <a:picLocks noChangeAspect="1"/>
          </p:cNvPicPr>
          <p:nvPr/>
        </p:nvPicPr>
        <p:blipFill>
          <a:blip r:embed="rId6"/>
          <a:stretch>
            <a:fillRect/>
          </a:stretch>
        </p:blipFill>
        <p:spPr>
          <a:xfrm>
            <a:off x="7358063" y="1810941"/>
            <a:ext cx="257175" cy="264319"/>
          </a:xfrm>
          <a:prstGeom prst="rect">
            <a:avLst/>
          </a:prstGeom>
        </p:spPr>
      </p:pic>
      <p:sp>
        <p:nvSpPr>
          <p:cNvPr id="19" name="Text 11"/>
          <p:cNvSpPr/>
          <p:nvPr/>
        </p:nvSpPr>
        <p:spPr>
          <a:xfrm>
            <a:off x="6519672" y="2143125"/>
            <a:ext cx="1933956" cy="200025"/>
          </a:xfrm>
          <a:prstGeom prst="rect">
            <a:avLst/>
          </a:prstGeom>
          <a:noFill/>
          <a:ln/>
        </p:spPr>
        <p:txBody>
          <a:bodyPr wrap="square" lIns="0" tIns="0" rIns="0" bIns="0" rtlCol="0" anchor="t"/>
          <a:lstStyle/>
          <a:p>
            <a:pPr algn="ctr" indent="0" marL="0">
              <a:lnSpc>
                <a:spcPts val="1600"/>
              </a:lnSpc>
              <a:buNone/>
            </a:pPr>
            <a:r>
              <a:rPr lang="en-US" sz="1100" dirty="0">
                <a:solidFill>
                  <a:srgbClr val="0047AB"/>
                </a:solidFill>
                <a:latin typeface="Inter" pitchFamily="34" charset="0"/>
                <a:ea typeface="Inter" pitchFamily="34" charset="-122"/>
                <a:cs typeface="Inter" pitchFamily="34" charset="-120"/>
              </a:rPr>
              <a:t>3. Ausführung</a:t>
            </a:r>
            <a:endParaRPr lang="en-US" sz="1100" dirty="0"/>
          </a:p>
        </p:txBody>
      </p:sp>
      <p:sp>
        <p:nvSpPr>
          <p:cNvPr id="20" name="Text 12"/>
          <p:cNvSpPr/>
          <p:nvPr/>
        </p:nvSpPr>
        <p:spPr>
          <a:xfrm>
            <a:off x="6590824" y="2371725"/>
            <a:ext cx="1791653" cy="400050"/>
          </a:xfrm>
          <a:prstGeom prst="rect">
            <a:avLst/>
          </a:prstGeom>
          <a:noFill/>
          <a:ln/>
        </p:spPr>
        <p:txBody>
          <a:bodyPr wrap="square" lIns="0" tIns="0" rIns="0" bIns="0" rtlCol="0" anchor="t"/>
          <a:lstStyle/>
          <a:p>
            <a:pPr algn="ctr" indent="0" marL="0">
              <a:lnSpc>
                <a:spcPts val="1600"/>
              </a:lnSpc>
              <a:buNone/>
            </a:pPr>
            <a:r>
              <a:rPr lang="en-US" sz="1000" dirty="0">
                <a:solidFill>
                  <a:srgbClr val="000000"/>
                </a:solidFill>
                <a:latin typeface="Inter" pitchFamily="34" charset="0"/>
                <a:ea typeface="Inter" pitchFamily="34" charset="-122"/>
                <a:cs typeface="Inter" pitchFamily="34" charset="-120"/>
              </a:rPr>
              <a:t>Durchführung &amp; Bestätigung</a:t>
            </a:r>
            <a:endParaRPr lang="en-US" sz="1000" dirty="0"/>
          </a:p>
        </p:txBody>
      </p:sp>
      <p:sp>
        <p:nvSpPr>
          <p:cNvPr id="21" name="Shape 13"/>
          <p:cNvSpPr/>
          <p:nvPr/>
        </p:nvSpPr>
        <p:spPr>
          <a:xfrm>
            <a:off x="685800" y="3171825"/>
            <a:ext cx="3771900" cy="2085975"/>
          </a:xfrm>
          <a:prstGeom prst="roundRect">
            <a:avLst>
              <a:gd name="adj" fmla="val 4110"/>
            </a:avLst>
          </a:prstGeom>
          <a:solidFill>
            <a:srgbClr val="0047AB">
              <a:alpha val="5000"/>
            </a:srgbClr>
          </a:solidFill>
          <a:ln/>
        </p:spPr>
      </p:sp>
      <p:sp>
        <p:nvSpPr>
          <p:cNvPr id="22" name="Text 14"/>
          <p:cNvSpPr/>
          <p:nvPr/>
        </p:nvSpPr>
        <p:spPr>
          <a:xfrm>
            <a:off x="1085850" y="3314700"/>
            <a:ext cx="3551873"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Validierungsmechanismen</a:t>
            </a:r>
            <a:endParaRPr lang="en-US" sz="1400" dirty="0"/>
          </a:p>
        </p:txBody>
      </p:sp>
      <p:pic>
        <p:nvPicPr>
          <p:cNvPr id="23" name="Image 6" descr="preencoded.png">    </p:cNvPr>
          <p:cNvPicPr>
            <a:picLocks noChangeAspect="1"/>
          </p:cNvPicPr>
          <p:nvPr/>
        </p:nvPicPr>
        <p:blipFill>
          <a:blip r:embed="rId7"/>
          <a:stretch>
            <a:fillRect/>
          </a:stretch>
        </p:blipFill>
        <p:spPr>
          <a:xfrm>
            <a:off x="828675" y="3339703"/>
            <a:ext cx="171450" cy="178594"/>
          </a:xfrm>
          <a:prstGeom prst="rect">
            <a:avLst/>
          </a:prstGeom>
        </p:spPr>
      </p:pic>
      <p:pic>
        <p:nvPicPr>
          <p:cNvPr id="24" name="Image 7" descr="preencoded.png">    </p:cNvPr>
          <p:cNvPicPr>
            <a:picLocks noChangeAspect="1"/>
          </p:cNvPicPr>
          <p:nvPr/>
        </p:nvPicPr>
        <p:blipFill>
          <a:blip r:embed="rId8"/>
          <a:stretch>
            <a:fillRect/>
          </a:stretch>
        </p:blipFill>
        <p:spPr>
          <a:xfrm>
            <a:off x="828675" y="3682603"/>
            <a:ext cx="142875" cy="150019"/>
          </a:xfrm>
          <a:prstGeom prst="rect">
            <a:avLst/>
          </a:prstGeom>
        </p:spPr>
      </p:pic>
      <p:sp>
        <p:nvSpPr>
          <p:cNvPr id="25" name="Text 15"/>
          <p:cNvSpPr/>
          <p:nvPr/>
        </p:nvSpPr>
        <p:spPr>
          <a:xfrm>
            <a:off x="1057275" y="3657600"/>
            <a:ext cx="3374942"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Echtzeit-Kontostandsprüfung vor Ausführung</a:t>
            </a:r>
            <a:endParaRPr lang="en-US" sz="1100" dirty="0"/>
          </a:p>
        </p:txBody>
      </p:sp>
      <p:pic>
        <p:nvPicPr>
          <p:cNvPr id="26" name="Image 8" descr="preencoded.png">    </p:cNvPr>
          <p:cNvPicPr>
            <a:picLocks noChangeAspect="1"/>
          </p:cNvPicPr>
          <p:nvPr/>
        </p:nvPicPr>
        <p:blipFill>
          <a:blip r:embed="rId9"/>
          <a:stretch>
            <a:fillRect/>
          </a:stretch>
        </p:blipFill>
        <p:spPr>
          <a:xfrm>
            <a:off x="828675" y="3968353"/>
            <a:ext cx="142875" cy="150019"/>
          </a:xfrm>
          <a:prstGeom prst="rect">
            <a:avLst/>
          </a:prstGeom>
        </p:spPr>
      </p:pic>
      <p:sp>
        <p:nvSpPr>
          <p:cNvPr id="27" name="Text 16"/>
          <p:cNvSpPr/>
          <p:nvPr/>
        </p:nvSpPr>
        <p:spPr>
          <a:xfrm>
            <a:off x="1057275" y="3943350"/>
            <a:ext cx="3420494"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IBAN-Validierung mit Prüfsummenberechnung</a:t>
            </a:r>
            <a:endParaRPr lang="en-US" sz="1100" dirty="0"/>
          </a:p>
        </p:txBody>
      </p:sp>
      <p:pic>
        <p:nvPicPr>
          <p:cNvPr id="28" name="Image 9" descr="preencoded.png">    </p:cNvPr>
          <p:cNvPicPr>
            <a:picLocks noChangeAspect="1"/>
          </p:cNvPicPr>
          <p:nvPr/>
        </p:nvPicPr>
        <p:blipFill>
          <a:blip r:embed="rId10"/>
          <a:stretch>
            <a:fillRect/>
          </a:stretch>
        </p:blipFill>
        <p:spPr>
          <a:xfrm>
            <a:off x="828675" y="4254103"/>
            <a:ext cx="142875" cy="150019"/>
          </a:xfrm>
          <a:prstGeom prst="rect">
            <a:avLst/>
          </a:prstGeom>
        </p:spPr>
      </p:pic>
      <p:sp>
        <p:nvSpPr>
          <p:cNvPr id="29" name="Text 17"/>
          <p:cNvSpPr/>
          <p:nvPr/>
        </p:nvSpPr>
        <p:spPr>
          <a:xfrm>
            <a:off x="1057275" y="4229100"/>
            <a:ext cx="334327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Plausibilitätsprüfungen bei Betrag und Häufigkeit</a:t>
            </a:r>
            <a:endParaRPr lang="en-US" sz="1100" dirty="0"/>
          </a:p>
        </p:txBody>
      </p:sp>
      <p:pic>
        <p:nvPicPr>
          <p:cNvPr id="30" name="Image 10" descr="preencoded.png">    </p:cNvPr>
          <p:cNvPicPr>
            <a:picLocks noChangeAspect="1"/>
          </p:cNvPicPr>
          <p:nvPr/>
        </p:nvPicPr>
        <p:blipFill>
          <a:blip r:embed="rId11"/>
          <a:stretch>
            <a:fillRect/>
          </a:stretch>
        </p:blipFill>
        <p:spPr>
          <a:xfrm>
            <a:off x="828675" y="4739878"/>
            <a:ext cx="142875" cy="150019"/>
          </a:xfrm>
          <a:prstGeom prst="rect">
            <a:avLst/>
          </a:prstGeom>
        </p:spPr>
      </p:pic>
      <p:sp>
        <p:nvSpPr>
          <p:cNvPr id="31" name="Text 18"/>
          <p:cNvSpPr/>
          <p:nvPr/>
        </p:nvSpPr>
        <p:spPr>
          <a:xfrm>
            <a:off x="1057275" y="4714875"/>
            <a:ext cx="334327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Betrugserkennungsalgorithmen bei ungewöhnlichen Mustern</a:t>
            </a:r>
            <a:endParaRPr lang="en-US" sz="1100" dirty="0"/>
          </a:p>
        </p:txBody>
      </p:sp>
      <p:sp>
        <p:nvSpPr>
          <p:cNvPr id="32" name="Shape 19"/>
          <p:cNvSpPr/>
          <p:nvPr/>
        </p:nvSpPr>
        <p:spPr>
          <a:xfrm>
            <a:off x="4686300" y="3171825"/>
            <a:ext cx="3771900" cy="2085975"/>
          </a:xfrm>
          <a:prstGeom prst="roundRect">
            <a:avLst>
              <a:gd name="adj" fmla="val 4110"/>
            </a:avLst>
          </a:prstGeom>
          <a:solidFill>
            <a:srgbClr val="0047AB">
              <a:alpha val="5000"/>
            </a:srgbClr>
          </a:solidFill>
          <a:ln/>
        </p:spPr>
      </p:sp>
      <p:sp>
        <p:nvSpPr>
          <p:cNvPr id="33" name="Text 20"/>
          <p:cNvSpPr/>
          <p:nvPr/>
        </p:nvSpPr>
        <p:spPr>
          <a:xfrm>
            <a:off x="5064919" y="3314700"/>
            <a:ext cx="3575447"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Transaktionssicherheit</a:t>
            </a:r>
            <a:endParaRPr lang="en-US" sz="1400" dirty="0"/>
          </a:p>
        </p:txBody>
      </p:sp>
      <p:pic>
        <p:nvPicPr>
          <p:cNvPr id="34" name="Image 11" descr="preencoded.png">    </p:cNvPr>
          <p:cNvPicPr>
            <a:picLocks noChangeAspect="1"/>
          </p:cNvPicPr>
          <p:nvPr/>
        </p:nvPicPr>
        <p:blipFill>
          <a:blip r:embed="rId12"/>
          <a:stretch>
            <a:fillRect/>
          </a:stretch>
        </p:blipFill>
        <p:spPr>
          <a:xfrm>
            <a:off x="4829175" y="3343275"/>
            <a:ext cx="150019" cy="171450"/>
          </a:xfrm>
          <a:prstGeom prst="rect">
            <a:avLst/>
          </a:prstGeom>
        </p:spPr>
      </p:pic>
      <p:pic>
        <p:nvPicPr>
          <p:cNvPr id="35" name="Image 12" descr="preencoded.png">    </p:cNvPr>
          <p:cNvPicPr>
            <a:picLocks noChangeAspect="1"/>
          </p:cNvPicPr>
          <p:nvPr/>
        </p:nvPicPr>
        <p:blipFill>
          <a:blip r:embed="rId13"/>
          <a:stretch>
            <a:fillRect/>
          </a:stretch>
        </p:blipFill>
        <p:spPr>
          <a:xfrm>
            <a:off x="4829175" y="3682603"/>
            <a:ext cx="142875" cy="150019"/>
          </a:xfrm>
          <a:prstGeom prst="rect">
            <a:avLst/>
          </a:prstGeom>
        </p:spPr>
      </p:pic>
      <p:sp>
        <p:nvSpPr>
          <p:cNvPr id="36" name="Text 21"/>
          <p:cNvSpPr/>
          <p:nvPr/>
        </p:nvSpPr>
        <p:spPr>
          <a:xfrm>
            <a:off x="5057775" y="3657600"/>
            <a:ext cx="2900753"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Atomic Transactions mit ACID-Garantie</a:t>
            </a:r>
            <a:endParaRPr lang="en-US" sz="1100" dirty="0"/>
          </a:p>
        </p:txBody>
      </p:sp>
      <p:pic>
        <p:nvPicPr>
          <p:cNvPr id="37" name="Image 13" descr="preencoded.png">    </p:cNvPr>
          <p:cNvPicPr>
            <a:picLocks noChangeAspect="1"/>
          </p:cNvPicPr>
          <p:nvPr/>
        </p:nvPicPr>
        <p:blipFill>
          <a:blip r:embed="rId14"/>
          <a:stretch>
            <a:fillRect/>
          </a:stretch>
        </p:blipFill>
        <p:spPr>
          <a:xfrm>
            <a:off x="4829175" y="3968353"/>
            <a:ext cx="142875" cy="150019"/>
          </a:xfrm>
          <a:prstGeom prst="rect">
            <a:avLst/>
          </a:prstGeom>
        </p:spPr>
      </p:pic>
      <p:sp>
        <p:nvSpPr>
          <p:cNvPr id="38" name="Text 22"/>
          <p:cNvSpPr/>
          <p:nvPr/>
        </p:nvSpPr>
        <p:spPr>
          <a:xfrm>
            <a:off x="5057775" y="3943350"/>
            <a:ext cx="2617615"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Umfassendes Logging &amp; Audit-Trail</a:t>
            </a:r>
            <a:endParaRPr lang="en-US" sz="1100" dirty="0"/>
          </a:p>
        </p:txBody>
      </p:sp>
      <p:pic>
        <p:nvPicPr>
          <p:cNvPr id="39" name="Image 14" descr="preencoded.png">    </p:cNvPr>
          <p:cNvPicPr>
            <a:picLocks noChangeAspect="1"/>
          </p:cNvPicPr>
          <p:nvPr/>
        </p:nvPicPr>
        <p:blipFill>
          <a:blip r:embed="rId15"/>
          <a:stretch>
            <a:fillRect/>
          </a:stretch>
        </p:blipFill>
        <p:spPr>
          <a:xfrm>
            <a:off x="4829175" y="4254103"/>
            <a:ext cx="142875" cy="150019"/>
          </a:xfrm>
          <a:prstGeom prst="rect">
            <a:avLst/>
          </a:prstGeom>
        </p:spPr>
      </p:pic>
      <p:sp>
        <p:nvSpPr>
          <p:cNvPr id="40" name="Text 23"/>
          <p:cNvSpPr/>
          <p:nvPr/>
        </p:nvSpPr>
        <p:spPr>
          <a:xfrm>
            <a:off x="5057775" y="4229100"/>
            <a:ext cx="3357138"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Zweistufige Bestätigung bei großen Beträgen</a:t>
            </a:r>
            <a:endParaRPr lang="en-US" sz="1100" dirty="0"/>
          </a:p>
        </p:txBody>
      </p:sp>
      <p:pic>
        <p:nvPicPr>
          <p:cNvPr id="41" name="Image 15" descr="preencoded.png">    </p:cNvPr>
          <p:cNvPicPr>
            <a:picLocks noChangeAspect="1"/>
          </p:cNvPicPr>
          <p:nvPr/>
        </p:nvPicPr>
        <p:blipFill>
          <a:blip r:embed="rId16"/>
          <a:stretch>
            <a:fillRect/>
          </a:stretch>
        </p:blipFill>
        <p:spPr>
          <a:xfrm>
            <a:off x="4829175" y="4539853"/>
            <a:ext cx="142875" cy="150019"/>
          </a:xfrm>
          <a:prstGeom prst="rect">
            <a:avLst/>
          </a:prstGeom>
        </p:spPr>
      </p:pic>
      <p:sp>
        <p:nvSpPr>
          <p:cNvPr id="42" name="Text 24"/>
          <p:cNvSpPr/>
          <p:nvPr/>
        </p:nvSpPr>
        <p:spPr>
          <a:xfrm>
            <a:off x="5057775" y="4514850"/>
            <a:ext cx="334327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Transaktions-Rollback bei Fehlern oder Abbrüchen</a:t>
            </a:r>
            <a:endParaRPr lang="en-US" sz="11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9144000" cy="5972175"/>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685800"/>
          </a:xfrm>
          <a:prstGeom prst="rect">
            <a:avLst/>
          </a:prstGeom>
        </p:spPr>
      </p:pic>
      <p:sp>
        <p:nvSpPr>
          <p:cNvPr id="4" name="Text 1"/>
          <p:cNvSpPr/>
          <p:nvPr/>
        </p:nvSpPr>
        <p:spPr>
          <a:xfrm>
            <a:off x="457200" y="200025"/>
            <a:ext cx="4285502" cy="285750"/>
          </a:xfrm>
          <a:prstGeom prst="rect">
            <a:avLst/>
          </a:prstGeom>
          <a:noFill/>
          <a:ln/>
        </p:spPr>
        <p:txBody>
          <a:bodyPr wrap="square" lIns="0" tIns="0" rIns="0" bIns="0" rtlCol="0" anchor="ctr"/>
          <a:lstStyle/>
          <a:p>
            <a:pPr algn="l" indent="0" marL="0">
              <a:lnSpc>
                <a:spcPts val="2300"/>
              </a:lnSpc>
              <a:buNone/>
            </a:pPr>
            <a:r>
              <a:rPr lang="en-US" sz="2000" b="1" dirty="0">
                <a:solidFill>
                  <a:srgbClr val="FFFFFF"/>
                </a:solidFill>
                <a:latin typeface="Inter" pitchFamily="34" charset="0"/>
                <a:ea typeface="Inter" pitchFamily="34" charset="-122"/>
                <a:cs typeface="Inter" pitchFamily="34" charset="-120"/>
              </a:rPr>
              <a:t>Java-Backend &amp; Microservices</a:t>
            </a:r>
            <a:endParaRPr lang="en-US" sz="2000" dirty="0"/>
          </a:p>
        </p:txBody>
      </p:sp>
      <p:sp>
        <p:nvSpPr>
          <p:cNvPr id="5" name="Shape 2"/>
          <p:cNvSpPr/>
          <p:nvPr/>
        </p:nvSpPr>
        <p:spPr>
          <a:xfrm>
            <a:off x="457200" y="914400"/>
            <a:ext cx="4000500" cy="1885950"/>
          </a:xfrm>
          <a:prstGeom prst="roundRect">
            <a:avLst>
              <a:gd name="adj" fmla="val 4545"/>
            </a:avLst>
          </a:prstGeom>
          <a:solidFill>
            <a:srgbClr val="F9FAFB"/>
          </a:solidFill>
          <a:ln/>
          <a:effectLst>
            <a:outerShdw sx="100000" sy="100000" kx="0" ky="0" algn="bl" rotWithShape="0" blurRad="25400" dist="12700" dir="5400000">
              <a:srgbClr val="000000">
                <a:alpha val="5000"/>
              </a:srgbClr>
            </a:outerShdw>
          </a:effectLst>
        </p:spPr>
      </p:sp>
      <p:sp>
        <p:nvSpPr>
          <p:cNvPr id="6" name="Text 3"/>
          <p:cNvSpPr/>
          <p:nvPr/>
        </p:nvSpPr>
        <p:spPr>
          <a:xfrm>
            <a:off x="628650" y="1085850"/>
            <a:ext cx="4023360" cy="228600"/>
          </a:xfrm>
          <a:prstGeom prst="rect">
            <a:avLst/>
          </a:prstGeom>
          <a:noFill/>
          <a:ln/>
        </p:spPr>
        <p:txBody>
          <a:bodyPr wrap="square" lIns="0" tIns="0" rIns="0" bIns="0" rtlCol="0" anchor="t"/>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Microservice-Architektur</a:t>
            </a:r>
            <a:endParaRPr lang="en-US" sz="1400" dirty="0"/>
          </a:p>
        </p:txBody>
      </p:sp>
      <p:pic>
        <p:nvPicPr>
          <p:cNvPr id="7" name="Image 1" descr="preencoded.png">    </p:cNvPr>
          <p:cNvPicPr>
            <a:picLocks noChangeAspect="1"/>
          </p:cNvPicPr>
          <p:nvPr/>
        </p:nvPicPr>
        <p:blipFill>
          <a:blip r:embed="rId2"/>
          <a:stretch>
            <a:fillRect/>
          </a:stretch>
        </p:blipFill>
        <p:spPr>
          <a:xfrm>
            <a:off x="628650" y="1457325"/>
            <a:ext cx="114300" cy="114300"/>
          </a:xfrm>
          <a:prstGeom prst="rect">
            <a:avLst/>
          </a:prstGeom>
        </p:spPr>
      </p:pic>
      <p:sp>
        <p:nvSpPr>
          <p:cNvPr id="8" name="Text 4"/>
          <p:cNvSpPr/>
          <p:nvPr/>
        </p:nvSpPr>
        <p:spPr>
          <a:xfrm>
            <a:off x="828675" y="1428750"/>
            <a:ext cx="3227725"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10+ Jahre Erfahrung mit Java-basierten Microservices</a:t>
            </a:r>
            <a:endParaRPr lang="en-US" sz="900" dirty="0"/>
          </a:p>
        </p:txBody>
      </p:sp>
      <p:pic>
        <p:nvPicPr>
          <p:cNvPr id="9" name="Image 2" descr="preencoded.png">    </p:cNvPr>
          <p:cNvPicPr>
            <a:picLocks noChangeAspect="1"/>
          </p:cNvPicPr>
          <p:nvPr/>
        </p:nvPicPr>
        <p:blipFill>
          <a:blip r:embed="rId3"/>
          <a:stretch>
            <a:fillRect/>
          </a:stretch>
        </p:blipFill>
        <p:spPr>
          <a:xfrm>
            <a:off x="628650" y="1714500"/>
            <a:ext cx="114300" cy="114300"/>
          </a:xfrm>
          <a:prstGeom prst="rect">
            <a:avLst/>
          </a:prstGeom>
        </p:spPr>
      </p:pic>
      <p:sp>
        <p:nvSpPr>
          <p:cNvPr id="10" name="Text 5"/>
          <p:cNvSpPr/>
          <p:nvPr/>
        </p:nvSpPr>
        <p:spPr>
          <a:xfrm>
            <a:off x="828675" y="1685925"/>
            <a:ext cx="2840098"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Domain-Driven Design für klare Servicegrenzen</a:t>
            </a:r>
            <a:endParaRPr lang="en-US" sz="900" dirty="0"/>
          </a:p>
        </p:txBody>
      </p:sp>
      <p:pic>
        <p:nvPicPr>
          <p:cNvPr id="11" name="Image 3" descr="preencoded.png">    </p:cNvPr>
          <p:cNvPicPr>
            <a:picLocks noChangeAspect="1"/>
          </p:cNvPicPr>
          <p:nvPr/>
        </p:nvPicPr>
        <p:blipFill>
          <a:blip r:embed="rId4"/>
          <a:stretch>
            <a:fillRect/>
          </a:stretch>
        </p:blipFill>
        <p:spPr>
          <a:xfrm>
            <a:off x="628650" y="1971675"/>
            <a:ext cx="114300" cy="114300"/>
          </a:xfrm>
          <a:prstGeom prst="rect">
            <a:avLst/>
          </a:prstGeom>
        </p:spPr>
      </p:pic>
      <p:sp>
        <p:nvSpPr>
          <p:cNvPr id="12" name="Text 6"/>
          <p:cNvSpPr/>
          <p:nvPr/>
        </p:nvSpPr>
        <p:spPr>
          <a:xfrm>
            <a:off x="828675" y="1943100"/>
            <a:ext cx="3582077"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Effiziente Transaktionsverarbeitung für Finanzanwendungen</a:t>
            </a:r>
            <a:endParaRPr lang="en-US" sz="900" dirty="0"/>
          </a:p>
        </p:txBody>
      </p:sp>
      <p:pic>
        <p:nvPicPr>
          <p:cNvPr id="13" name="Image 4" descr="preencoded.png">    </p:cNvPr>
          <p:cNvPicPr>
            <a:picLocks noChangeAspect="1"/>
          </p:cNvPicPr>
          <p:nvPr/>
        </p:nvPicPr>
        <p:blipFill>
          <a:blip r:embed="rId5"/>
          <a:stretch>
            <a:fillRect/>
          </a:stretch>
        </p:blipFill>
        <p:spPr>
          <a:xfrm>
            <a:off x="628650" y="2228850"/>
            <a:ext cx="114300" cy="114300"/>
          </a:xfrm>
          <a:prstGeom prst="rect">
            <a:avLst/>
          </a:prstGeom>
        </p:spPr>
      </p:pic>
      <p:sp>
        <p:nvSpPr>
          <p:cNvPr id="14" name="Text 7"/>
          <p:cNvSpPr/>
          <p:nvPr/>
        </p:nvSpPr>
        <p:spPr>
          <a:xfrm>
            <a:off x="828675" y="2200275"/>
            <a:ext cx="3035569"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Implementierung von Event-Sourcing mit AWS SQS</a:t>
            </a:r>
            <a:endParaRPr lang="en-US" sz="900" dirty="0"/>
          </a:p>
        </p:txBody>
      </p:sp>
      <p:pic>
        <p:nvPicPr>
          <p:cNvPr id="15" name="Image 5" descr="preencoded.png">    </p:cNvPr>
          <p:cNvPicPr>
            <a:picLocks noChangeAspect="1"/>
          </p:cNvPicPr>
          <p:nvPr/>
        </p:nvPicPr>
        <p:blipFill>
          <a:blip r:embed="rId6"/>
          <a:stretch>
            <a:fillRect/>
          </a:stretch>
        </p:blipFill>
        <p:spPr>
          <a:xfrm>
            <a:off x="628650" y="2486025"/>
            <a:ext cx="114300" cy="114300"/>
          </a:xfrm>
          <a:prstGeom prst="rect">
            <a:avLst/>
          </a:prstGeom>
        </p:spPr>
      </p:pic>
      <p:sp>
        <p:nvSpPr>
          <p:cNvPr id="16" name="Text 8"/>
          <p:cNvSpPr/>
          <p:nvPr/>
        </p:nvSpPr>
        <p:spPr>
          <a:xfrm>
            <a:off x="828675" y="2457450"/>
            <a:ext cx="2665009"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Skalierbare Services mit hoher Verfügbarkeit</a:t>
            </a:r>
            <a:endParaRPr lang="en-US" sz="900" dirty="0"/>
          </a:p>
        </p:txBody>
      </p:sp>
      <p:sp>
        <p:nvSpPr>
          <p:cNvPr id="17" name="Shape 9"/>
          <p:cNvSpPr/>
          <p:nvPr/>
        </p:nvSpPr>
        <p:spPr>
          <a:xfrm>
            <a:off x="457200" y="2971800"/>
            <a:ext cx="4000500" cy="1628775"/>
          </a:xfrm>
          <a:prstGeom prst="roundRect">
            <a:avLst>
              <a:gd name="adj" fmla="val 5263"/>
            </a:avLst>
          </a:prstGeom>
          <a:solidFill>
            <a:srgbClr val="F9FAFB"/>
          </a:solidFill>
          <a:ln/>
          <a:effectLst>
            <a:outerShdw sx="100000" sy="100000" kx="0" ky="0" algn="bl" rotWithShape="0" blurRad="25400" dist="12700" dir="5400000">
              <a:srgbClr val="000000">
                <a:alpha val="5000"/>
              </a:srgbClr>
            </a:outerShdw>
          </a:effectLst>
        </p:spPr>
      </p:sp>
      <p:sp>
        <p:nvSpPr>
          <p:cNvPr id="18" name="Text 10"/>
          <p:cNvSpPr/>
          <p:nvPr/>
        </p:nvSpPr>
        <p:spPr>
          <a:xfrm>
            <a:off x="628650" y="3143250"/>
            <a:ext cx="4023360" cy="228600"/>
          </a:xfrm>
          <a:prstGeom prst="rect">
            <a:avLst/>
          </a:prstGeom>
          <a:noFill/>
          <a:ln/>
        </p:spPr>
        <p:txBody>
          <a:bodyPr wrap="square" lIns="0" tIns="0" rIns="0" bIns="0" rtlCol="0" anchor="t"/>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API-Design &amp; Integration</a:t>
            </a:r>
            <a:endParaRPr lang="en-US" sz="1400" dirty="0"/>
          </a:p>
        </p:txBody>
      </p:sp>
      <p:pic>
        <p:nvPicPr>
          <p:cNvPr id="19" name="Image 6" descr="preencoded.png">    </p:cNvPr>
          <p:cNvPicPr>
            <a:picLocks noChangeAspect="1"/>
          </p:cNvPicPr>
          <p:nvPr/>
        </p:nvPicPr>
        <p:blipFill>
          <a:blip r:embed="rId7"/>
          <a:stretch>
            <a:fillRect/>
          </a:stretch>
        </p:blipFill>
        <p:spPr>
          <a:xfrm>
            <a:off x="628650" y="3514725"/>
            <a:ext cx="114300" cy="114300"/>
          </a:xfrm>
          <a:prstGeom prst="rect">
            <a:avLst/>
          </a:prstGeom>
        </p:spPr>
      </p:pic>
      <p:sp>
        <p:nvSpPr>
          <p:cNvPr id="20" name="Text 11"/>
          <p:cNvSpPr/>
          <p:nvPr/>
        </p:nvSpPr>
        <p:spPr>
          <a:xfrm>
            <a:off x="828675" y="3486150"/>
            <a:ext cx="2883318"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RESTful API-Design nach OpenAPI-Spezifikation</a:t>
            </a:r>
            <a:endParaRPr lang="en-US" sz="900" dirty="0"/>
          </a:p>
        </p:txBody>
      </p:sp>
      <p:pic>
        <p:nvPicPr>
          <p:cNvPr id="21" name="Image 7" descr="preencoded.png">    </p:cNvPr>
          <p:cNvPicPr>
            <a:picLocks noChangeAspect="1"/>
          </p:cNvPicPr>
          <p:nvPr/>
        </p:nvPicPr>
        <p:blipFill>
          <a:blip r:embed="rId8"/>
          <a:stretch>
            <a:fillRect/>
          </a:stretch>
        </p:blipFill>
        <p:spPr>
          <a:xfrm>
            <a:off x="628650" y="3771900"/>
            <a:ext cx="114300" cy="114300"/>
          </a:xfrm>
          <a:prstGeom prst="rect">
            <a:avLst/>
          </a:prstGeom>
        </p:spPr>
      </p:pic>
      <p:sp>
        <p:nvSpPr>
          <p:cNvPr id="22" name="Text 12"/>
          <p:cNvSpPr/>
          <p:nvPr/>
        </p:nvSpPr>
        <p:spPr>
          <a:xfrm>
            <a:off x="828675" y="3743325"/>
            <a:ext cx="2999348"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WebSocket-Implementierung für Echtzeit-Updates</a:t>
            </a:r>
            <a:endParaRPr lang="en-US" sz="900" dirty="0"/>
          </a:p>
        </p:txBody>
      </p:sp>
      <p:pic>
        <p:nvPicPr>
          <p:cNvPr id="23" name="Image 8" descr="preencoded.png">    </p:cNvPr>
          <p:cNvPicPr>
            <a:picLocks noChangeAspect="1"/>
          </p:cNvPicPr>
          <p:nvPr/>
        </p:nvPicPr>
        <p:blipFill>
          <a:blip r:embed="rId9"/>
          <a:stretch>
            <a:fillRect/>
          </a:stretch>
        </p:blipFill>
        <p:spPr>
          <a:xfrm>
            <a:off x="628650" y="4029075"/>
            <a:ext cx="114300" cy="114300"/>
          </a:xfrm>
          <a:prstGeom prst="rect">
            <a:avLst/>
          </a:prstGeom>
        </p:spPr>
      </p:pic>
      <p:sp>
        <p:nvSpPr>
          <p:cNvPr id="24" name="Text 13"/>
          <p:cNvSpPr/>
          <p:nvPr/>
        </p:nvSpPr>
        <p:spPr>
          <a:xfrm>
            <a:off x="828675" y="4000500"/>
            <a:ext cx="2638120"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Integration externer Finanzdienstleister-APIs</a:t>
            </a:r>
            <a:endParaRPr lang="en-US" sz="900" dirty="0"/>
          </a:p>
        </p:txBody>
      </p:sp>
      <p:pic>
        <p:nvPicPr>
          <p:cNvPr id="25" name="Image 9" descr="preencoded.png">    </p:cNvPr>
          <p:cNvPicPr>
            <a:picLocks noChangeAspect="1"/>
          </p:cNvPicPr>
          <p:nvPr/>
        </p:nvPicPr>
        <p:blipFill>
          <a:blip r:embed="rId10"/>
          <a:stretch>
            <a:fillRect/>
          </a:stretch>
        </p:blipFill>
        <p:spPr>
          <a:xfrm>
            <a:off x="628650" y="4286250"/>
            <a:ext cx="114300" cy="114300"/>
          </a:xfrm>
          <a:prstGeom prst="rect">
            <a:avLst/>
          </a:prstGeom>
        </p:spPr>
      </p:pic>
      <p:sp>
        <p:nvSpPr>
          <p:cNvPr id="26" name="Text 14"/>
          <p:cNvSpPr/>
          <p:nvPr/>
        </p:nvSpPr>
        <p:spPr>
          <a:xfrm>
            <a:off x="828675" y="4257675"/>
            <a:ext cx="2154408"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API-Sicherheit mit OAuth2 und JWT</a:t>
            </a:r>
            <a:endParaRPr lang="en-US" sz="900" dirty="0"/>
          </a:p>
        </p:txBody>
      </p:sp>
      <p:sp>
        <p:nvSpPr>
          <p:cNvPr id="27" name="Shape 15"/>
          <p:cNvSpPr/>
          <p:nvPr/>
        </p:nvSpPr>
        <p:spPr>
          <a:xfrm>
            <a:off x="4686300" y="914400"/>
            <a:ext cx="4000500" cy="2343150"/>
          </a:xfrm>
          <a:prstGeom prst="roundRect">
            <a:avLst>
              <a:gd name="adj" fmla="val 3659"/>
            </a:avLst>
          </a:prstGeom>
          <a:solidFill>
            <a:srgbClr val="F9FAFB"/>
          </a:solidFill>
          <a:ln/>
          <a:effectLst>
            <a:outerShdw sx="100000" sy="100000" kx="0" ky="0" algn="bl" rotWithShape="0" blurRad="25400" dist="12700" dir="5400000">
              <a:srgbClr val="000000">
                <a:alpha val="5000"/>
              </a:srgbClr>
            </a:outerShdw>
          </a:effectLst>
        </p:spPr>
      </p:sp>
      <p:sp>
        <p:nvSpPr>
          <p:cNvPr id="28" name="Text 16"/>
          <p:cNvSpPr/>
          <p:nvPr/>
        </p:nvSpPr>
        <p:spPr>
          <a:xfrm>
            <a:off x="4857750" y="1085850"/>
            <a:ext cx="4023360" cy="228600"/>
          </a:xfrm>
          <a:prstGeom prst="rect">
            <a:avLst/>
          </a:prstGeom>
          <a:noFill/>
          <a:ln/>
        </p:spPr>
        <p:txBody>
          <a:bodyPr wrap="square" lIns="0" tIns="0" rIns="0" bIns="0" rtlCol="0" anchor="t"/>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Tech-Stack Expertise</a:t>
            </a:r>
            <a:endParaRPr lang="en-US" sz="1400" dirty="0"/>
          </a:p>
        </p:txBody>
      </p:sp>
      <p:sp>
        <p:nvSpPr>
          <p:cNvPr id="29" name="Shape 17"/>
          <p:cNvSpPr/>
          <p:nvPr/>
        </p:nvSpPr>
        <p:spPr>
          <a:xfrm>
            <a:off x="4857750" y="1428750"/>
            <a:ext cx="586792" cy="200025"/>
          </a:xfrm>
          <a:prstGeom prst="roundRect">
            <a:avLst>
              <a:gd name="adj" fmla="val 50000"/>
            </a:avLst>
          </a:prstGeom>
          <a:solidFill>
            <a:srgbClr val="0047AB"/>
          </a:solidFill>
          <a:ln/>
        </p:spPr>
      </p:sp>
      <p:sp>
        <p:nvSpPr>
          <p:cNvPr id="30" name="Text 18"/>
          <p:cNvSpPr/>
          <p:nvPr/>
        </p:nvSpPr>
        <p:spPr>
          <a:xfrm>
            <a:off x="4857750" y="1428750"/>
            <a:ext cx="806248"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Java 17+</a:t>
            </a:r>
            <a:endParaRPr lang="en-US" sz="800" dirty="0"/>
          </a:p>
        </p:txBody>
      </p:sp>
      <p:sp>
        <p:nvSpPr>
          <p:cNvPr id="31" name="Shape 19"/>
          <p:cNvSpPr/>
          <p:nvPr/>
        </p:nvSpPr>
        <p:spPr>
          <a:xfrm>
            <a:off x="5530267" y="1428750"/>
            <a:ext cx="726430" cy="200025"/>
          </a:xfrm>
          <a:prstGeom prst="roundRect">
            <a:avLst>
              <a:gd name="adj" fmla="val 50000"/>
            </a:avLst>
          </a:prstGeom>
          <a:solidFill>
            <a:srgbClr val="0047AB"/>
          </a:solidFill>
          <a:ln/>
        </p:spPr>
      </p:sp>
      <p:sp>
        <p:nvSpPr>
          <p:cNvPr id="32" name="Text 20"/>
          <p:cNvSpPr/>
          <p:nvPr/>
        </p:nvSpPr>
        <p:spPr>
          <a:xfrm>
            <a:off x="5530267" y="1428750"/>
            <a:ext cx="945886"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Spring Boot</a:t>
            </a:r>
            <a:endParaRPr lang="en-US" sz="800" dirty="0"/>
          </a:p>
        </p:txBody>
      </p:sp>
      <p:sp>
        <p:nvSpPr>
          <p:cNvPr id="33" name="Shape 21"/>
          <p:cNvSpPr/>
          <p:nvPr/>
        </p:nvSpPr>
        <p:spPr>
          <a:xfrm>
            <a:off x="6342422" y="1428750"/>
            <a:ext cx="785924" cy="200025"/>
          </a:xfrm>
          <a:prstGeom prst="roundRect">
            <a:avLst>
              <a:gd name="adj" fmla="val 50000"/>
            </a:avLst>
          </a:prstGeom>
          <a:solidFill>
            <a:srgbClr val="0047AB"/>
          </a:solidFill>
          <a:ln/>
        </p:spPr>
      </p:sp>
      <p:sp>
        <p:nvSpPr>
          <p:cNvPr id="34" name="Text 22"/>
          <p:cNvSpPr/>
          <p:nvPr/>
        </p:nvSpPr>
        <p:spPr>
          <a:xfrm>
            <a:off x="6342422" y="1428750"/>
            <a:ext cx="1005380"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Spring Cloud</a:t>
            </a:r>
            <a:endParaRPr lang="en-US" sz="800" dirty="0"/>
          </a:p>
        </p:txBody>
      </p:sp>
      <p:sp>
        <p:nvSpPr>
          <p:cNvPr id="35" name="Shape 23"/>
          <p:cNvSpPr/>
          <p:nvPr/>
        </p:nvSpPr>
        <p:spPr>
          <a:xfrm>
            <a:off x="7214071" y="1428750"/>
            <a:ext cx="854683" cy="200025"/>
          </a:xfrm>
          <a:prstGeom prst="roundRect">
            <a:avLst>
              <a:gd name="adj" fmla="val 50000"/>
            </a:avLst>
          </a:prstGeom>
          <a:solidFill>
            <a:srgbClr val="0047AB"/>
          </a:solidFill>
          <a:ln/>
        </p:spPr>
      </p:sp>
      <p:sp>
        <p:nvSpPr>
          <p:cNvPr id="36" name="Text 24"/>
          <p:cNvSpPr/>
          <p:nvPr/>
        </p:nvSpPr>
        <p:spPr>
          <a:xfrm>
            <a:off x="7214071" y="1428750"/>
            <a:ext cx="1074139"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JPA/Hibernate</a:t>
            </a:r>
            <a:endParaRPr lang="en-US" sz="800" dirty="0"/>
          </a:p>
        </p:txBody>
      </p:sp>
      <p:sp>
        <p:nvSpPr>
          <p:cNvPr id="37" name="Shape 25"/>
          <p:cNvSpPr/>
          <p:nvPr/>
        </p:nvSpPr>
        <p:spPr>
          <a:xfrm>
            <a:off x="4857750" y="1714500"/>
            <a:ext cx="732123" cy="200025"/>
          </a:xfrm>
          <a:prstGeom prst="roundRect">
            <a:avLst>
              <a:gd name="adj" fmla="val 50000"/>
            </a:avLst>
          </a:prstGeom>
          <a:solidFill>
            <a:srgbClr val="0047AB"/>
          </a:solidFill>
          <a:ln/>
        </p:spPr>
      </p:sp>
      <p:sp>
        <p:nvSpPr>
          <p:cNvPr id="38" name="Text 26"/>
          <p:cNvSpPr/>
          <p:nvPr/>
        </p:nvSpPr>
        <p:spPr>
          <a:xfrm>
            <a:off x="4857750" y="1714500"/>
            <a:ext cx="951579"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PostgreSQL</a:t>
            </a:r>
            <a:endParaRPr lang="en-US" sz="800" dirty="0"/>
          </a:p>
        </p:txBody>
      </p:sp>
      <p:sp>
        <p:nvSpPr>
          <p:cNvPr id="39" name="Shape 27"/>
          <p:cNvSpPr/>
          <p:nvPr/>
        </p:nvSpPr>
        <p:spPr>
          <a:xfrm>
            <a:off x="5675598" y="1714500"/>
            <a:ext cx="810704" cy="200025"/>
          </a:xfrm>
          <a:prstGeom prst="roundRect">
            <a:avLst>
              <a:gd name="adj" fmla="val 50000"/>
            </a:avLst>
          </a:prstGeom>
          <a:solidFill>
            <a:srgbClr val="0047AB"/>
          </a:solidFill>
          <a:ln/>
        </p:spPr>
      </p:sp>
      <p:sp>
        <p:nvSpPr>
          <p:cNvPr id="40" name="Text 28"/>
          <p:cNvSpPr/>
          <p:nvPr/>
        </p:nvSpPr>
        <p:spPr>
          <a:xfrm>
            <a:off x="5675598" y="1714500"/>
            <a:ext cx="1030160"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ElasticSearch</a:t>
            </a:r>
            <a:endParaRPr lang="en-US" sz="800" dirty="0"/>
          </a:p>
        </p:txBody>
      </p:sp>
      <p:sp>
        <p:nvSpPr>
          <p:cNvPr id="41" name="Shape 29"/>
          <p:cNvSpPr/>
          <p:nvPr/>
        </p:nvSpPr>
        <p:spPr>
          <a:xfrm>
            <a:off x="6572027" y="1714500"/>
            <a:ext cx="623069" cy="200025"/>
          </a:xfrm>
          <a:prstGeom prst="roundRect">
            <a:avLst>
              <a:gd name="adj" fmla="val 50000"/>
            </a:avLst>
          </a:prstGeom>
          <a:solidFill>
            <a:srgbClr val="0047AB"/>
          </a:solidFill>
          <a:ln/>
        </p:spPr>
      </p:sp>
      <p:sp>
        <p:nvSpPr>
          <p:cNvPr id="42" name="Text 30"/>
          <p:cNvSpPr/>
          <p:nvPr/>
        </p:nvSpPr>
        <p:spPr>
          <a:xfrm>
            <a:off x="6572027" y="1714500"/>
            <a:ext cx="842525"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AWS ECS</a:t>
            </a:r>
            <a:endParaRPr lang="en-US" sz="800" dirty="0"/>
          </a:p>
        </p:txBody>
      </p:sp>
      <p:sp>
        <p:nvSpPr>
          <p:cNvPr id="43" name="Shape 31"/>
          <p:cNvSpPr/>
          <p:nvPr/>
        </p:nvSpPr>
        <p:spPr>
          <a:xfrm>
            <a:off x="7280821" y="1714500"/>
            <a:ext cx="804676" cy="200025"/>
          </a:xfrm>
          <a:prstGeom prst="roundRect">
            <a:avLst>
              <a:gd name="adj" fmla="val 50000"/>
            </a:avLst>
          </a:prstGeom>
          <a:solidFill>
            <a:srgbClr val="0047AB"/>
          </a:solidFill>
          <a:ln/>
        </p:spPr>
      </p:sp>
      <p:sp>
        <p:nvSpPr>
          <p:cNvPr id="44" name="Text 32"/>
          <p:cNvSpPr/>
          <p:nvPr/>
        </p:nvSpPr>
        <p:spPr>
          <a:xfrm>
            <a:off x="7280821" y="1714500"/>
            <a:ext cx="1024132"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AWS Lambda</a:t>
            </a:r>
            <a:endParaRPr lang="en-US" sz="800" dirty="0"/>
          </a:p>
        </p:txBody>
      </p:sp>
      <p:sp>
        <p:nvSpPr>
          <p:cNvPr id="45" name="Shape 33"/>
          <p:cNvSpPr/>
          <p:nvPr/>
        </p:nvSpPr>
        <p:spPr>
          <a:xfrm>
            <a:off x="4857750" y="2000250"/>
            <a:ext cx="630548" cy="200025"/>
          </a:xfrm>
          <a:prstGeom prst="roundRect">
            <a:avLst>
              <a:gd name="adj" fmla="val 50000"/>
            </a:avLst>
          </a:prstGeom>
          <a:solidFill>
            <a:srgbClr val="0047AB"/>
          </a:solidFill>
          <a:ln/>
        </p:spPr>
      </p:sp>
      <p:sp>
        <p:nvSpPr>
          <p:cNvPr id="46" name="Text 34"/>
          <p:cNvSpPr/>
          <p:nvPr/>
        </p:nvSpPr>
        <p:spPr>
          <a:xfrm>
            <a:off x="4857750" y="2000250"/>
            <a:ext cx="850004"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AWS SQS</a:t>
            </a:r>
            <a:endParaRPr lang="en-US" sz="800" dirty="0"/>
          </a:p>
        </p:txBody>
      </p:sp>
      <p:sp>
        <p:nvSpPr>
          <p:cNvPr id="47" name="Shape 35"/>
          <p:cNvSpPr/>
          <p:nvPr/>
        </p:nvSpPr>
        <p:spPr>
          <a:xfrm>
            <a:off x="5574023" y="2000250"/>
            <a:ext cx="442913" cy="200025"/>
          </a:xfrm>
          <a:prstGeom prst="roundRect">
            <a:avLst>
              <a:gd name="adj" fmla="val 50000"/>
            </a:avLst>
          </a:prstGeom>
          <a:solidFill>
            <a:srgbClr val="0047AB"/>
          </a:solidFill>
          <a:ln/>
        </p:spPr>
      </p:sp>
      <p:sp>
        <p:nvSpPr>
          <p:cNvPr id="48" name="Text 36"/>
          <p:cNvSpPr/>
          <p:nvPr/>
        </p:nvSpPr>
        <p:spPr>
          <a:xfrm>
            <a:off x="5574023" y="2000250"/>
            <a:ext cx="662369"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Kafka</a:t>
            </a:r>
            <a:endParaRPr lang="en-US" sz="800" dirty="0"/>
          </a:p>
        </p:txBody>
      </p:sp>
      <p:sp>
        <p:nvSpPr>
          <p:cNvPr id="49" name="Shape 37"/>
          <p:cNvSpPr/>
          <p:nvPr/>
        </p:nvSpPr>
        <p:spPr>
          <a:xfrm>
            <a:off x="6102660" y="2000250"/>
            <a:ext cx="509439" cy="200025"/>
          </a:xfrm>
          <a:prstGeom prst="roundRect">
            <a:avLst>
              <a:gd name="adj" fmla="val 50000"/>
            </a:avLst>
          </a:prstGeom>
          <a:solidFill>
            <a:srgbClr val="0047AB"/>
          </a:solidFill>
          <a:ln/>
        </p:spPr>
      </p:sp>
      <p:sp>
        <p:nvSpPr>
          <p:cNvPr id="50" name="Text 38"/>
          <p:cNvSpPr/>
          <p:nvPr/>
        </p:nvSpPr>
        <p:spPr>
          <a:xfrm>
            <a:off x="6102660" y="2000250"/>
            <a:ext cx="728895"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Docker</a:t>
            </a:r>
            <a:endParaRPr lang="en-US" sz="800" dirty="0"/>
          </a:p>
        </p:txBody>
      </p:sp>
      <p:sp>
        <p:nvSpPr>
          <p:cNvPr id="51" name="Shape 39"/>
          <p:cNvSpPr/>
          <p:nvPr/>
        </p:nvSpPr>
        <p:spPr>
          <a:xfrm>
            <a:off x="6697824" y="2000250"/>
            <a:ext cx="713482" cy="200025"/>
          </a:xfrm>
          <a:prstGeom prst="roundRect">
            <a:avLst>
              <a:gd name="adj" fmla="val 50000"/>
            </a:avLst>
          </a:prstGeom>
          <a:solidFill>
            <a:srgbClr val="0047AB"/>
          </a:solidFill>
          <a:ln/>
        </p:spPr>
      </p:sp>
      <p:sp>
        <p:nvSpPr>
          <p:cNvPr id="52" name="Text 40"/>
          <p:cNvSpPr/>
          <p:nvPr/>
        </p:nvSpPr>
        <p:spPr>
          <a:xfrm>
            <a:off x="6697824" y="2000250"/>
            <a:ext cx="932938"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Kubernetes</a:t>
            </a:r>
            <a:endParaRPr lang="en-US" sz="800" dirty="0"/>
          </a:p>
        </p:txBody>
      </p:sp>
      <p:sp>
        <p:nvSpPr>
          <p:cNvPr id="53" name="Text 41"/>
          <p:cNvSpPr/>
          <p:nvPr/>
        </p:nvSpPr>
        <p:spPr>
          <a:xfrm>
            <a:off x="4857750" y="2314575"/>
            <a:ext cx="3726180" cy="5143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Vollständige Beherrschung des Vinlivt-Technologie-Stacks mit umfangreicher Erfahrung in allen relevanten Java-Frameworks und Cloud-Diensten.</a:t>
            </a:r>
            <a:endParaRPr lang="en-US" sz="900" dirty="0"/>
          </a:p>
        </p:txBody>
      </p:sp>
      <p:sp>
        <p:nvSpPr>
          <p:cNvPr id="54" name="Text 42"/>
          <p:cNvSpPr/>
          <p:nvPr/>
        </p:nvSpPr>
        <p:spPr>
          <a:xfrm>
            <a:off x="6658198" y="2943225"/>
            <a:ext cx="756242" cy="142875"/>
          </a:xfrm>
          <a:prstGeom prst="rect">
            <a:avLst/>
          </a:prstGeom>
          <a:noFill/>
          <a:ln/>
        </p:spPr>
        <p:txBody>
          <a:bodyPr wrap="square" lIns="0" tIns="0" rIns="0" bIns="0" rtlCol="0" anchor="ctr"/>
          <a:lstStyle/>
          <a:p>
            <a:pPr algn="l" indent="0" marL="0">
              <a:lnSpc>
                <a:spcPts val="1100"/>
              </a:lnSpc>
              <a:buNone/>
            </a:pPr>
            <a:r>
              <a:rPr lang="en-US" sz="800" dirty="0">
                <a:solidFill>
                  <a:srgbClr val="4B5563"/>
                </a:solidFill>
                <a:latin typeface="Inter" pitchFamily="34" charset="0"/>
                <a:ea typeface="Inter" pitchFamily="34" charset="-122"/>
                <a:cs typeface="Inter" pitchFamily="34" charset="-120"/>
              </a:rPr>
              <a:t> Entwicklung </a:t>
            </a:r>
            <a:pPr algn="l" indent="0" marL="0">
              <a:lnSpc>
                <a:spcPts val="1100"/>
              </a:lnSpc>
              <a:buNone/>
            </a:pPr>
            <a:r>
              <a:rPr lang="en-US" sz="800" dirty="0">
                <a:solidFill>
                  <a:srgbClr val="4B5563"/>
                </a:solidFill>
                <a:latin typeface="Inter" pitchFamily="34" charset="0"/>
                <a:ea typeface="Inter" pitchFamily="34" charset="-122"/>
                <a:cs typeface="Inter" pitchFamily="34" charset="-120"/>
              </a:rPr>
              <a:t> Deployment </a:t>
            </a:r>
            <a:pPr algn="l" indent="0" marL="0">
              <a:lnSpc>
                <a:spcPts val="1100"/>
              </a:lnSpc>
              <a:buNone/>
            </a:pPr>
            <a:r>
              <a:rPr lang="en-US" sz="800" dirty="0">
                <a:solidFill>
                  <a:srgbClr val="4B5563"/>
                </a:solidFill>
                <a:latin typeface="Inter" pitchFamily="34" charset="0"/>
                <a:ea typeface="Inter" pitchFamily="34" charset="-122"/>
                <a:cs typeface="Inter" pitchFamily="34" charset="-120"/>
              </a:rPr>
              <a:t> Monitoring</a:t>
            </a:r>
            <a:endParaRPr lang="en-US" sz="800" dirty="0"/>
          </a:p>
        </p:txBody>
      </p:sp>
      <p:pic>
        <p:nvPicPr>
          <p:cNvPr id="55" name="Image 10" descr="preencoded.png">    </p:cNvPr>
          <p:cNvPicPr>
            <a:picLocks noChangeAspect="1"/>
          </p:cNvPicPr>
          <p:nvPr/>
        </p:nvPicPr>
        <p:blipFill>
          <a:blip r:embed="rId11"/>
          <a:stretch>
            <a:fillRect/>
          </a:stretch>
        </p:blipFill>
        <p:spPr>
          <a:xfrm>
            <a:off x="4857750" y="2961084"/>
            <a:ext cx="87511" cy="107156"/>
          </a:xfrm>
          <a:prstGeom prst="rect">
            <a:avLst/>
          </a:prstGeom>
        </p:spPr>
      </p:pic>
      <p:pic>
        <p:nvPicPr>
          <p:cNvPr id="56" name="Image 11" descr="preencoded.png">    </p:cNvPr>
          <p:cNvPicPr>
            <a:picLocks noChangeAspect="1"/>
          </p:cNvPicPr>
          <p:nvPr/>
        </p:nvPicPr>
        <p:blipFill>
          <a:blip r:embed="rId12"/>
          <a:stretch>
            <a:fillRect/>
          </a:stretch>
        </p:blipFill>
        <p:spPr>
          <a:xfrm>
            <a:off x="5691113" y="2968228"/>
            <a:ext cx="100013" cy="92869"/>
          </a:xfrm>
          <a:prstGeom prst="rect">
            <a:avLst/>
          </a:prstGeom>
        </p:spPr>
      </p:pic>
      <p:pic>
        <p:nvPicPr>
          <p:cNvPr id="57" name="Image 12" descr="preencoded.png">    </p:cNvPr>
          <p:cNvPicPr>
            <a:picLocks noChangeAspect="1"/>
          </p:cNvPicPr>
          <p:nvPr/>
        </p:nvPicPr>
        <p:blipFill>
          <a:blip r:embed="rId13"/>
          <a:stretch>
            <a:fillRect/>
          </a:stretch>
        </p:blipFill>
        <p:spPr>
          <a:xfrm>
            <a:off x="6529611" y="2968228"/>
            <a:ext cx="100013" cy="92869"/>
          </a:xfrm>
          <a:prstGeom prst="rect">
            <a:avLst/>
          </a:prstGeom>
        </p:spPr>
      </p:pic>
      <p:sp>
        <p:nvSpPr>
          <p:cNvPr id="58" name="Shape 43"/>
          <p:cNvSpPr/>
          <p:nvPr/>
        </p:nvSpPr>
        <p:spPr>
          <a:xfrm>
            <a:off x="4686300" y="3429000"/>
            <a:ext cx="4000500" cy="2085975"/>
          </a:xfrm>
          <a:prstGeom prst="roundRect">
            <a:avLst>
              <a:gd name="adj" fmla="val 4110"/>
            </a:avLst>
          </a:prstGeom>
          <a:solidFill>
            <a:srgbClr val="F9FAFB"/>
          </a:solidFill>
          <a:ln/>
          <a:effectLst>
            <a:outerShdw sx="100000" sy="100000" kx="0" ky="0" algn="bl" rotWithShape="0" blurRad="25400" dist="12700" dir="5400000">
              <a:srgbClr val="000000">
                <a:alpha val="5000"/>
              </a:srgbClr>
            </a:outerShdw>
          </a:effectLst>
        </p:spPr>
      </p:sp>
      <p:sp>
        <p:nvSpPr>
          <p:cNvPr id="59" name="Text 44"/>
          <p:cNvSpPr/>
          <p:nvPr/>
        </p:nvSpPr>
        <p:spPr>
          <a:xfrm>
            <a:off x="4857750" y="3600450"/>
            <a:ext cx="4023360" cy="228600"/>
          </a:xfrm>
          <a:prstGeom prst="rect">
            <a:avLst/>
          </a:prstGeom>
          <a:noFill/>
          <a:ln/>
        </p:spPr>
        <p:txBody>
          <a:bodyPr wrap="square" lIns="0" tIns="0" rIns="0" bIns="0" rtlCol="0" anchor="t"/>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Leistungsoptimierung</a:t>
            </a:r>
            <a:endParaRPr lang="en-US" sz="1400" dirty="0"/>
          </a:p>
        </p:txBody>
      </p:sp>
      <p:sp>
        <p:nvSpPr>
          <p:cNvPr id="60" name="Text 45"/>
          <p:cNvSpPr/>
          <p:nvPr/>
        </p:nvSpPr>
        <p:spPr>
          <a:xfrm>
            <a:off x="4857750" y="3943350"/>
            <a:ext cx="1765855" cy="171450"/>
          </a:xfrm>
          <a:prstGeom prst="rect">
            <a:avLst/>
          </a:prstGeom>
          <a:noFill/>
          <a:ln/>
        </p:spPr>
        <p:txBody>
          <a:bodyPr wrap="square" lIns="0" tIns="0" rIns="0" bIns="0" rtlCol="0" anchor="ctr"/>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Schnelle Datentransaktionen</a:t>
            </a:r>
            <a:endParaRPr lang="en-US" sz="900" dirty="0"/>
          </a:p>
        </p:txBody>
      </p:sp>
      <p:sp>
        <p:nvSpPr>
          <p:cNvPr id="61" name="Text 46"/>
          <p:cNvSpPr/>
          <p:nvPr/>
        </p:nvSpPr>
        <p:spPr>
          <a:xfrm>
            <a:off x="8264426" y="3943350"/>
            <a:ext cx="470380" cy="171450"/>
          </a:xfrm>
          <a:prstGeom prst="rect">
            <a:avLst/>
          </a:prstGeom>
          <a:noFill/>
          <a:ln/>
        </p:spPr>
        <p:txBody>
          <a:bodyPr wrap="square" lIns="0" tIns="0" rIns="0" bIns="0" rtlCol="0" anchor="ctr"/>
          <a:lstStyle/>
          <a:p>
            <a:pPr algn="l" indent="0" marL="0">
              <a:lnSpc>
                <a:spcPts val="1400"/>
              </a:lnSpc>
              <a:buNone/>
            </a:pPr>
            <a:r>
              <a:rPr lang="en-US" sz="900" dirty="0">
                <a:solidFill>
                  <a:srgbClr val="0047AB"/>
                </a:solidFill>
                <a:latin typeface="Inter" pitchFamily="34" charset="0"/>
                <a:ea typeface="Inter" pitchFamily="34" charset="-122"/>
                <a:cs typeface="Inter" pitchFamily="34" charset="-120"/>
              </a:rPr>
              <a:t>95%</a:t>
            </a:r>
            <a:endParaRPr lang="en-US" sz="900" dirty="0"/>
          </a:p>
        </p:txBody>
      </p:sp>
      <p:sp>
        <p:nvSpPr>
          <p:cNvPr id="62" name="Shape 47"/>
          <p:cNvSpPr/>
          <p:nvPr/>
        </p:nvSpPr>
        <p:spPr>
          <a:xfrm>
            <a:off x="4857750" y="4143375"/>
            <a:ext cx="3657600" cy="57150"/>
          </a:xfrm>
          <a:prstGeom prst="roundRect">
            <a:avLst>
              <a:gd name="adj" fmla="val 50000"/>
            </a:avLst>
          </a:prstGeom>
          <a:solidFill>
            <a:srgbClr val="E5E7EB"/>
          </a:solidFill>
          <a:ln/>
        </p:spPr>
      </p:sp>
      <p:sp>
        <p:nvSpPr>
          <p:cNvPr id="63" name="Shape 48"/>
          <p:cNvSpPr/>
          <p:nvPr/>
        </p:nvSpPr>
        <p:spPr>
          <a:xfrm>
            <a:off x="4857750" y="4143375"/>
            <a:ext cx="3474653" cy="57150"/>
          </a:xfrm>
          <a:prstGeom prst="roundRect">
            <a:avLst>
              <a:gd name="adj" fmla="val 50000"/>
            </a:avLst>
          </a:prstGeom>
          <a:solidFill>
            <a:srgbClr val="0047AB"/>
          </a:solidFill>
          <a:ln/>
        </p:spPr>
      </p:sp>
      <p:sp>
        <p:nvSpPr>
          <p:cNvPr id="64" name="Text 49"/>
          <p:cNvSpPr/>
          <p:nvPr/>
        </p:nvSpPr>
        <p:spPr>
          <a:xfrm>
            <a:off x="4857750" y="4314825"/>
            <a:ext cx="958499" cy="171450"/>
          </a:xfrm>
          <a:prstGeom prst="rect">
            <a:avLst/>
          </a:prstGeom>
          <a:noFill/>
          <a:ln/>
        </p:spPr>
        <p:txBody>
          <a:bodyPr wrap="square" lIns="0" tIns="0" rIns="0" bIns="0" rtlCol="0" anchor="ctr"/>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Skalierbarkeit</a:t>
            </a:r>
            <a:endParaRPr lang="en-US" sz="900" dirty="0"/>
          </a:p>
        </p:txBody>
      </p:sp>
      <p:sp>
        <p:nvSpPr>
          <p:cNvPr id="65" name="Text 50"/>
          <p:cNvSpPr/>
          <p:nvPr/>
        </p:nvSpPr>
        <p:spPr>
          <a:xfrm>
            <a:off x="8260073" y="4314825"/>
            <a:ext cx="474733" cy="171450"/>
          </a:xfrm>
          <a:prstGeom prst="rect">
            <a:avLst/>
          </a:prstGeom>
          <a:noFill/>
          <a:ln/>
        </p:spPr>
        <p:txBody>
          <a:bodyPr wrap="square" lIns="0" tIns="0" rIns="0" bIns="0" rtlCol="0" anchor="ctr"/>
          <a:lstStyle/>
          <a:p>
            <a:pPr algn="l" indent="0" marL="0">
              <a:lnSpc>
                <a:spcPts val="1400"/>
              </a:lnSpc>
              <a:buNone/>
            </a:pPr>
            <a:r>
              <a:rPr lang="en-US" sz="900" dirty="0">
                <a:solidFill>
                  <a:srgbClr val="0047AB"/>
                </a:solidFill>
                <a:latin typeface="Inter" pitchFamily="34" charset="0"/>
                <a:ea typeface="Inter" pitchFamily="34" charset="-122"/>
                <a:cs typeface="Inter" pitchFamily="34" charset="-120"/>
              </a:rPr>
              <a:t>90%</a:t>
            </a:r>
            <a:endParaRPr lang="en-US" sz="900" dirty="0"/>
          </a:p>
        </p:txBody>
      </p:sp>
      <p:sp>
        <p:nvSpPr>
          <p:cNvPr id="66" name="Shape 51"/>
          <p:cNvSpPr/>
          <p:nvPr/>
        </p:nvSpPr>
        <p:spPr>
          <a:xfrm>
            <a:off x="4857750" y="4514850"/>
            <a:ext cx="3657600" cy="57150"/>
          </a:xfrm>
          <a:prstGeom prst="roundRect">
            <a:avLst>
              <a:gd name="adj" fmla="val 50000"/>
            </a:avLst>
          </a:prstGeom>
          <a:solidFill>
            <a:srgbClr val="E5E7EB"/>
          </a:solidFill>
          <a:ln/>
        </p:spPr>
      </p:sp>
      <p:sp>
        <p:nvSpPr>
          <p:cNvPr id="67" name="Shape 52"/>
          <p:cNvSpPr/>
          <p:nvPr/>
        </p:nvSpPr>
        <p:spPr>
          <a:xfrm>
            <a:off x="4857750" y="4514850"/>
            <a:ext cx="3291818" cy="57150"/>
          </a:xfrm>
          <a:prstGeom prst="roundRect">
            <a:avLst>
              <a:gd name="adj" fmla="val 50000"/>
            </a:avLst>
          </a:prstGeom>
          <a:solidFill>
            <a:srgbClr val="0047AB"/>
          </a:solidFill>
          <a:ln/>
        </p:spPr>
      </p:sp>
      <p:sp>
        <p:nvSpPr>
          <p:cNvPr id="68" name="Text 53"/>
          <p:cNvSpPr/>
          <p:nvPr/>
        </p:nvSpPr>
        <p:spPr>
          <a:xfrm>
            <a:off x="4857750" y="4686300"/>
            <a:ext cx="992767" cy="171450"/>
          </a:xfrm>
          <a:prstGeom prst="rect">
            <a:avLst/>
          </a:prstGeom>
          <a:noFill/>
          <a:ln/>
        </p:spPr>
        <p:txBody>
          <a:bodyPr wrap="square" lIns="0" tIns="0" rIns="0" bIns="0" rtlCol="0" anchor="ctr"/>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Fehlertoleranz</a:t>
            </a:r>
            <a:endParaRPr lang="en-US" sz="900" dirty="0"/>
          </a:p>
        </p:txBody>
      </p:sp>
      <p:sp>
        <p:nvSpPr>
          <p:cNvPr id="69" name="Text 54"/>
          <p:cNvSpPr/>
          <p:nvPr/>
        </p:nvSpPr>
        <p:spPr>
          <a:xfrm>
            <a:off x="8264537" y="4686300"/>
            <a:ext cx="470269" cy="171450"/>
          </a:xfrm>
          <a:prstGeom prst="rect">
            <a:avLst/>
          </a:prstGeom>
          <a:noFill/>
          <a:ln/>
        </p:spPr>
        <p:txBody>
          <a:bodyPr wrap="square" lIns="0" tIns="0" rIns="0" bIns="0" rtlCol="0" anchor="ctr"/>
          <a:lstStyle/>
          <a:p>
            <a:pPr algn="l" indent="0" marL="0">
              <a:lnSpc>
                <a:spcPts val="1400"/>
              </a:lnSpc>
              <a:buNone/>
            </a:pPr>
            <a:r>
              <a:rPr lang="en-US" sz="900" dirty="0">
                <a:solidFill>
                  <a:srgbClr val="0047AB"/>
                </a:solidFill>
                <a:latin typeface="Inter" pitchFamily="34" charset="0"/>
                <a:ea typeface="Inter" pitchFamily="34" charset="-122"/>
                <a:cs typeface="Inter" pitchFamily="34" charset="-120"/>
              </a:rPr>
              <a:t>85%</a:t>
            </a:r>
            <a:endParaRPr lang="en-US" sz="900" dirty="0"/>
          </a:p>
        </p:txBody>
      </p:sp>
      <p:sp>
        <p:nvSpPr>
          <p:cNvPr id="70" name="Shape 55"/>
          <p:cNvSpPr/>
          <p:nvPr/>
        </p:nvSpPr>
        <p:spPr>
          <a:xfrm>
            <a:off x="4857750" y="4886325"/>
            <a:ext cx="3657600" cy="57150"/>
          </a:xfrm>
          <a:prstGeom prst="roundRect">
            <a:avLst>
              <a:gd name="adj" fmla="val 50000"/>
            </a:avLst>
          </a:prstGeom>
          <a:solidFill>
            <a:srgbClr val="E5E7EB"/>
          </a:solidFill>
          <a:ln/>
        </p:spPr>
      </p:sp>
      <p:sp>
        <p:nvSpPr>
          <p:cNvPr id="71" name="Shape 56"/>
          <p:cNvSpPr/>
          <p:nvPr/>
        </p:nvSpPr>
        <p:spPr>
          <a:xfrm>
            <a:off x="4857750" y="4886325"/>
            <a:ext cx="3108871" cy="57150"/>
          </a:xfrm>
          <a:prstGeom prst="roundRect">
            <a:avLst>
              <a:gd name="adj" fmla="val 50000"/>
            </a:avLst>
          </a:prstGeom>
          <a:solidFill>
            <a:srgbClr val="0047AB"/>
          </a:solidFill>
          <a:ln/>
        </p:spPr>
      </p:sp>
      <p:sp>
        <p:nvSpPr>
          <p:cNvPr id="72" name="Text 57"/>
          <p:cNvSpPr/>
          <p:nvPr/>
        </p:nvSpPr>
        <p:spPr>
          <a:xfrm>
            <a:off x="4857750" y="5057775"/>
            <a:ext cx="764167" cy="171450"/>
          </a:xfrm>
          <a:prstGeom prst="rect">
            <a:avLst/>
          </a:prstGeom>
          <a:noFill/>
          <a:ln/>
        </p:spPr>
        <p:txBody>
          <a:bodyPr wrap="square" lIns="0" tIns="0" rIns="0" bIns="0" rtlCol="0" anchor="ctr"/>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Sicherheit</a:t>
            </a:r>
            <a:endParaRPr lang="en-US" sz="900" dirty="0"/>
          </a:p>
        </p:txBody>
      </p:sp>
      <p:sp>
        <p:nvSpPr>
          <p:cNvPr id="73" name="Text 58"/>
          <p:cNvSpPr/>
          <p:nvPr/>
        </p:nvSpPr>
        <p:spPr>
          <a:xfrm>
            <a:off x="8264426" y="5057775"/>
            <a:ext cx="470380" cy="171450"/>
          </a:xfrm>
          <a:prstGeom prst="rect">
            <a:avLst/>
          </a:prstGeom>
          <a:noFill/>
          <a:ln/>
        </p:spPr>
        <p:txBody>
          <a:bodyPr wrap="square" lIns="0" tIns="0" rIns="0" bIns="0" rtlCol="0" anchor="ctr"/>
          <a:lstStyle/>
          <a:p>
            <a:pPr algn="l" indent="0" marL="0">
              <a:lnSpc>
                <a:spcPts val="1400"/>
              </a:lnSpc>
              <a:buNone/>
            </a:pPr>
            <a:r>
              <a:rPr lang="en-US" sz="900" dirty="0">
                <a:solidFill>
                  <a:srgbClr val="0047AB"/>
                </a:solidFill>
                <a:latin typeface="Inter" pitchFamily="34" charset="0"/>
                <a:ea typeface="Inter" pitchFamily="34" charset="-122"/>
                <a:cs typeface="Inter" pitchFamily="34" charset="-120"/>
              </a:rPr>
              <a:t>95%</a:t>
            </a:r>
            <a:endParaRPr lang="en-US" sz="900" dirty="0"/>
          </a:p>
        </p:txBody>
      </p:sp>
      <p:sp>
        <p:nvSpPr>
          <p:cNvPr id="74" name="Shape 59"/>
          <p:cNvSpPr/>
          <p:nvPr/>
        </p:nvSpPr>
        <p:spPr>
          <a:xfrm>
            <a:off x="4857750" y="5257800"/>
            <a:ext cx="3657600" cy="57150"/>
          </a:xfrm>
          <a:prstGeom prst="roundRect">
            <a:avLst>
              <a:gd name="adj" fmla="val 50000"/>
            </a:avLst>
          </a:prstGeom>
          <a:solidFill>
            <a:srgbClr val="E5E7EB"/>
          </a:solidFill>
          <a:ln/>
        </p:spPr>
      </p:sp>
      <p:sp>
        <p:nvSpPr>
          <p:cNvPr id="75" name="Shape 60"/>
          <p:cNvSpPr/>
          <p:nvPr/>
        </p:nvSpPr>
        <p:spPr>
          <a:xfrm>
            <a:off x="4857750" y="5257800"/>
            <a:ext cx="3474653" cy="57150"/>
          </a:xfrm>
          <a:prstGeom prst="roundRect">
            <a:avLst>
              <a:gd name="adj" fmla="val 50000"/>
            </a:avLst>
          </a:prstGeom>
          <a:solidFill>
            <a:srgbClr val="0047AB"/>
          </a:solidFill>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9144000" cy="7129463"/>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685800"/>
          </a:xfrm>
          <a:prstGeom prst="rect">
            <a:avLst/>
          </a:prstGeom>
        </p:spPr>
      </p:pic>
      <p:sp>
        <p:nvSpPr>
          <p:cNvPr id="4" name="Text 1"/>
          <p:cNvSpPr/>
          <p:nvPr/>
        </p:nvSpPr>
        <p:spPr>
          <a:xfrm>
            <a:off x="457200" y="200025"/>
            <a:ext cx="5137249" cy="285750"/>
          </a:xfrm>
          <a:prstGeom prst="rect">
            <a:avLst/>
          </a:prstGeom>
          <a:noFill/>
          <a:ln/>
        </p:spPr>
        <p:txBody>
          <a:bodyPr wrap="square" lIns="0" tIns="0" rIns="0" bIns="0" rtlCol="0" anchor="ctr"/>
          <a:lstStyle/>
          <a:p>
            <a:pPr algn="l" indent="0" marL="0">
              <a:lnSpc>
                <a:spcPts val="2300"/>
              </a:lnSpc>
              <a:buNone/>
            </a:pPr>
            <a:r>
              <a:rPr lang="en-US" sz="2000" b="1" dirty="0">
                <a:solidFill>
                  <a:srgbClr val="FFFFFF"/>
                </a:solidFill>
                <a:latin typeface="Inter" pitchFamily="34" charset="0"/>
                <a:ea typeface="Inter" pitchFamily="34" charset="-122"/>
                <a:cs typeface="Inter" pitchFamily="34" charset="-120"/>
              </a:rPr>
              <a:t>Cloud-Expertise &amp; AWS-Infrastruktur</a:t>
            </a:r>
            <a:endParaRPr lang="en-US" sz="2000" dirty="0"/>
          </a:p>
        </p:txBody>
      </p:sp>
      <p:sp>
        <p:nvSpPr>
          <p:cNvPr id="5" name="Shape 2"/>
          <p:cNvSpPr/>
          <p:nvPr/>
        </p:nvSpPr>
        <p:spPr>
          <a:xfrm>
            <a:off x="457200" y="914400"/>
            <a:ext cx="4000500" cy="3314700"/>
          </a:xfrm>
          <a:prstGeom prst="roundRect">
            <a:avLst>
              <a:gd name="adj" fmla="val 2586"/>
            </a:avLst>
          </a:prstGeom>
          <a:solidFill>
            <a:srgbClr val="F9FAFB"/>
          </a:solidFill>
          <a:ln/>
          <a:effectLst>
            <a:outerShdw sx="100000" sy="100000" kx="0" ky="0" algn="bl" rotWithShape="0" blurRad="25400" dist="12700" dir="5400000">
              <a:srgbClr val="000000">
                <a:alpha val="5000"/>
              </a:srgbClr>
            </a:outerShdw>
          </a:effectLst>
        </p:spPr>
      </p:sp>
      <p:sp>
        <p:nvSpPr>
          <p:cNvPr id="6" name="Text 3"/>
          <p:cNvSpPr/>
          <p:nvPr/>
        </p:nvSpPr>
        <p:spPr>
          <a:xfrm>
            <a:off x="628650" y="1085850"/>
            <a:ext cx="4023360" cy="228600"/>
          </a:xfrm>
          <a:prstGeom prst="rect">
            <a:avLst/>
          </a:prstGeom>
          <a:noFill/>
          <a:ln/>
        </p:spPr>
        <p:txBody>
          <a:bodyPr wrap="square" lIns="0" tIns="0" rIns="0" bIns="0" rtlCol="0" anchor="t"/>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AWS-Infrastruktur für Finanzanwendungen</a:t>
            </a:r>
            <a:endParaRPr lang="en-US" sz="1400" dirty="0"/>
          </a:p>
        </p:txBody>
      </p:sp>
      <p:pic>
        <p:nvPicPr>
          <p:cNvPr id="7" name="Image 1" descr="preencoded.png">    </p:cNvPr>
          <p:cNvPicPr>
            <a:picLocks noChangeAspect="1"/>
          </p:cNvPicPr>
          <p:nvPr/>
        </p:nvPicPr>
        <p:blipFill>
          <a:blip r:embed="rId2"/>
          <a:stretch>
            <a:fillRect/>
          </a:stretch>
        </p:blipFill>
        <p:spPr>
          <a:xfrm>
            <a:off x="628650" y="1428750"/>
            <a:ext cx="400050" cy="400050"/>
          </a:xfrm>
          <a:prstGeom prst="rect">
            <a:avLst/>
          </a:prstGeom>
        </p:spPr>
      </p:pic>
      <p:sp>
        <p:nvSpPr>
          <p:cNvPr id="8" name="Text 4"/>
          <p:cNvSpPr/>
          <p:nvPr/>
        </p:nvSpPr>
        <p:spPr>
          <a:xfrm>
            <a:off x="628650" y="1914525"/>
            <a:ext cx="3726180" cy="5143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Umfassende Erfahrung mit dem gesamten AWS-Stack für hochskalierbare Finanzplattformen mit hoher Sicherheit und Verfügbarkeit.</a:t>
            </a:r>
            <a:endParaRPr lang="en-US" sz="900" dirty="0"/>
          </a:p>
        </p:txBody>
      </p:sp>
      <p:pic>
        <p:nvPicPr>
          <p:cNvPr id="9" name="Image 2" descr="preencoded.png">    </p:cNvPr>
          <p:cNvPicPr>
            <a:picLocks noChangeAspect="1"/>
          </p:cNvPicPr>
          <p:nvPr/>
        </p:nvPicPr>
        <p:blipFill>
          <a:blip r:embed="rId3"/>
          <a:stretch>
            <a:fillRect/>
          </a:stretch>
        </p:blipFill>
        <p:spPr>
          <a:xfrm>
            <a:off x="628650" y="2628900"/>
            <a:ext cx="114300" cy="114300"/>
          </a:xfrm>
          <a:prstGeom prst="rect">
            <a:avLst/>
          </a:prstGeom>
        </p:spPr>
      </p:pic>
      <p:sp>
        <p:nvSpPr>
          <p:cNvPr id="10" name="Text 5"/>
          <p:cNvSpPr/>
          <p:nvPr/>
        </p:nvSpPr>
        <p:spPr>
          <a:xfrm>
            <a:off x="828675" y="2600325"/>
            <a:ext cx="3198011"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AWS ECS für Container-Orchestrierung &amp; Deployment</a:t>
            </a:r>
            <a:endParaRPr lang="en-US" sz="900" dirty="0"/>
          </a:p>
        </p:txBody>
      </p:sp>
      <p:pic>
        <p:nvPicPr>
          <p:cNvPr id="11" name="Image 3" descr="preencoded.png">    </p:cNvPr>
          <p:cNvPicPr>
            <a:picLocks noChangeAspect="1"/>
          </p:cNvPicPr>
          <p:nvPr/>
        </p:nvPicPr>
        <p:blipFill>
          <a:blip r:embed="rId4"/>
          <a:stretch>
            <a:fillRect/>
          </a:stretch>
        </p:blipFill>
        <p:spPr>
          <a:xfrm>
            <a:off x="628650" y="2886075"/>
            <a:ext cx="114300" cy="114300"/>
          </a:xfrm>
          <a:prstGeom prst="rect">
            <a:avLst/>
          </a:prstGeom>
        </p:spPr>
      </p:pic>
      <p:sp>
        <p:nvSpPr>
          <p:cNvPr id="12" name="Text 6"/>
          <p:cNvSpPr/>
          <p:nvPr/>
        </p:nvSpPr>
        <p:spPr>
          <a:xfrm>
            <a:off x="828675" y="2857500"/>
            <a:ext cx="2636278"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Lambda-Funktionen für serverlose Prozesse</a:t>
            </a:r>
            <a:endParaRPr lang="en-US" sz="900" dirty="0"/>
          </a:p>
        </p:txBody>
      </p:sp>
      <p:pic>
        <p:nvPicPr>
          <p:cNvPr id="13" name="Image 4" descr="preencoded.png">    </p:cNvPr>
          <p:cNvPicPr>
            <a:picLocks noChangeAspect="1"/>
          </p:cNvPicPr>
          <p:nvPr/>
        </p:nvPicPr>
        <p:blipFill>
          <a:blip r:embed="rId5"/>
          <a:stretch>
            <a:fillRect/>
          </a:stretch>
        </p:blipFill>
        <p:spPr>
          <a:xfrm>
            <a:off x="628650" y="3143250"/>
            <a:ext cx="114300" cy="114300"/>
          </a:xfrm>
          <a:prstGeom prst="rect">
            <a:avLst/>
          </a:prstGeom>
        </p:spPr>
      </p:pic>
      <p:sp>
        <p:nvSpPr>
          <p:cNvPr id="14" name="Text 7"/>
          <p:cNvSpPr/>
          <p:nvPr/>
        </p:nvSpPr>
        <p:spPr>
          <a:xfrm>
            <a:off x="828675" y="3114675"/>
            <a:ext cx="2423372"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SQS für zuverlässiges Message Queuing</a:t>
            </a:r>
            <a:endParaRPr lang="en-US" sz="900" dirty="0"/>
          </a:p>
        </p:txBody>
      </p:sp>
      <p:pic>
        <p:nvPicPr>
          <p:cNvPr id="15" name="Image 5" descr="preencoded.png">    </p:cNvPr>
          <p:cNvPicPr>
            <a:picLocks noChangeAspect="1"/>
          </p:cNvPicPr>
          <p:nvPr/>
        </p:nvPicPr>
        <p:blipFill>
          <a:blip r:embed="rId6"/>
          <a:stretch>
            <a:fillRect/>
          </a:stretch>
        </p:blipFill>
        <p:spPr>
          <a:xfrm>
            <a:off x="628650" y="3400425"/>
            <a:ext cx="114300" cy="114300"/>
          </a:xfrm>
          <a:prstGeom prst="rect">
            <a:avLst/>
          </a:prstGeom>
        </p:spPr>
      </p:pic>
      <p:sp>
        <p:nvSpPr>
          <p:cNvPr id="16" name="Text 8"/>
          <p:cNvSpPr/>
          <p:nvPr/>
        </p:nvSpPr>
        <p:spPr>
          <a:xfrm>
            <a:off x="828675" y="3371850"/>
            <a:ext cx="2561258"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RDS mit PostgreSQL für strukturierte Daten</a:t>
            </a:r>
            <a:endParaRPr lang="en-US" sz="900" dirty="0"/>
          </a:p>
        </p:txBody>
      </p:sp>
      <p:pic>
        <p:nvPicPr>
          <p:cNvPr id="17" name="Image 6" descr="preencoded.png">    </p:cNvPr>
          <p:cNvPicPr>
            <a:picLocks noChangeAspect="1"/>
          </p:cNvPicPr>
          <p:nvPr/>
        </p:nvPicPr>
        <p:blipFill>
          <a:blip r:embed="rId7"/>
          <a:stretch>
            <a:fillRect/>
          </a:stretch>
        </p:blipFill>
        <p:spPr>
          <a:xfrm>
            <a:off x="628650" y="3657600"/>
            <a:ext cx="114300" cy="114300"/>
          </a:xfrm>
          <a:prstGeom prst="rect">
            <a:avLst/>
          </a:prstGeom>
        </p:spPr>
      </p:pic>
      <p:sp>
        <p:nvSpPr>
          <p:cNvPr id="18" name="Text 9"/>
          <p:cNvSpPr/>
          <p:nvPr/>
        </p:nvSpPr>
        <p:spPr>
          <a:xfrm>
            <a:off x="828675" y="3629025"/>
            <a:ext cx="2433563"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CloudWatch für umfassendes Monitoring</a:t>
            </a:r>
            <a:endParaRPr lang="en-US" sz="900" dirty="0"/>
          </a:p>
        </p:txBody>
      </p:sp>
      <p:pic>
        <p:nvPicPr>
          <p:cNvPr id="19" name="Image 7" descr="preencoded.png">    </p:cNvPr>
          <p:cNvPicPr>
            <a:picLocks noChangeAspect="1"/>
          </p:cNvPicPr>
          <p:nvPr/>
        </p:nvPicPr>
        <p:blipFill>
          <a:blip r:embed="rId8"/>
          <a:stretch>
            <a:fillRect/>
          </a:stretch>
        </p:blipFill>
        <p:spPr>
          <a:xfrm>
            <a:off x="628650" y="3914775"/>
            <a:ext cx="114300" cy="114300"/>
          </a:xfrm>
          <a:prstGeom prst="rect">
            <a:avLst/>
          </a:prstGeom>
        </p:spPr>
      </p:pic>
      <p:sp>
        <p:nvSpPr>
          <p:cNvPr id="20" name="Text 10"/>
          <p:cNvSpPr/>
          <p:nvPr/>
        </p:nvSpPr>
        <p:spPr>
          <a:xfrm>
            <a:off x="828675" y="3886200"/>
            <a:ext cx="2457874"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ElasticSearch für schnelle Datenabfragen</a:t>
            </a:r>
            <a:endParaRPr lang="en-US" sz="900" dirty="0"/>
          </a:p>
        </p:txBody>
      </p:sp>
      <p:sp>
        <p:nvSpPr>
          <p:cNvPr id="21" name="Shape 11"/>
          <p:cNvSpPr/>
          <p:nvPr/>
        </p:nvSpPr>
        <p:spPr>
          <a:xfrm>
            <a:off x="457200" y="4400550"/>
            <a:ext cx="4000500" cy="1628775"/>
          </a:xfrm>
          <a:prstGeom prst="roundRect">
            <a:avLst>
              <a:gd name="adj" fmla="val 5263"/>
            </a:avLst>
          </a:prstGeom>
          <a:solidFill>
            <a:srgbClr val="F9FAFB"/>
          </a:solidFill>
          <a:ln/>
          <a:effectLst>
            <a:outerShdw sx="100000" sy="100000" kx="0" ky="0" algn="bl" rotWithShape="0" blurRad="25400" dist="12700" dir="5400000">
              <a:srgbClr val="000000">
                <a:alpha val="5000"/>
              </a:srgbClr>
            </a:outerShdw>
          </a:effectLst>
        </p:spPr>
      </p:sp>
      <p:sp>
        <p:nvSpPr>
          <p:cNvPr id="22" name="Text 12"/>
          <p:cNvSpPr/>
          <p:nvPr/>
        </p:nvSpPr>
        <p:spPr>
          <a:xfrm>
            <a:off x="628650" y="4572000"/>
            <a:ext cx="4023360" cy="228600"/>
          </a:xfrm>
          <a:prstGeom prst="rect">
            <a:avLst/>
          </a:prstGeom>
          <a:noFill/>
          <a:ln/>
        </p:spPr>
        <p:txBody>
          <a:bodyPr wrap="square" lIns="0" tIns="0" rIns="0" bIns="0" rtlCol="0" anchor="t"/>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CI/CD &amp; Deployment Pipeline</a:t>
            </a:r>
            <a:endParaRPr lang="en-US" sz="1400" dirty="0"/>
          </a:p>
        </p:txBody>
      </p:sp>
      <p:pic>
        <p:nvPicPr>
          <p:cNvPr id="23" name="Image 8" descr="preencoded.png">    </p:cNvPr>
          <p:cNvPicPr>
            <a:picLocks noChangeAspect="1"/>
          </p:cNvPicPr>
          <p:nvPr/>
        </p:nvPicPr>
        <p:blipFill>
          <a:blip r:embed="rId9"/>
          <a:stretch>
            <a:fillRect/>
          </a:stretch>
        </p:blipFill>
        <p:spPr>
          <a:xfrm>
            <a:off x="628650" y="4943475"/>
            <a:ext cx="114300" cy="114300"/>
          </a:xfrm>
          <a:prstGeom prst="rect">
            <a:avLst/>
          </a:prstGeom>
        </p:spPr>
      </p:pic>
      <p:sp>
        <p:nvSpPr>
          <p:cNvPr id="24" name="Text 13"/>
          <p:cNvSpPr/>
          <p:nvPr/>
        </p:nvSpPr>
        <p:spPr>
          <a:xfrm>
            <a:off x="828675" y="4914900"/>
            <a:ext cx="3571027"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Automatisierte Deployment-Prozesse mit AWS CodePipeline</a:t>
            </a:r>
            <a:endParaRPr lang="en-US" sz="900" dirty="0"/>
          </a:p>
        </p:txBody>
      </p:sp>
      <p:pic>
        <p:nvPicPr>
          <p:cNvPr id="25" name="Image 9" descr="preencoded.png">    </p:cNvPr>
          <p:cNvPicPr>
            <a:picLocks noChangeAspect="1"/>
          </p:cNvPicPr>
          <p:nvPr/>
        </p:nvPicPr>
        <p:blipFill>
          <a:blip r:embed="rId10"/>
          <a:stretch>
            <a:fillRect/>
          </a:stretch>
        </p:blipFill>
        <p:spPr>
          <a:xfrm>
            <a:off x="628650" y="5200650"/>
            <a:ext cx="114300" cy="114300"/>
          </a:xfrm>
          <a:prstGeom prst="rect">
            <a:avLst/>
          </a:prstGeom>
        </p:spPr>
      </p:pic>
      <p:sp>
        <p:nvSpPr>
          <p:cNvPr id="26" name="Text 14"/>
          <p:cNvSpPr/>
          <p:nvPr/>
        </p:nvSpPr>
        <p:spPr>
          <a:xfrm>
            <a:off x="828675" y="5172075"/>
            <a:ext cx="3164983"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Infrastructure as Code mit CloudFormation/Terraform</a:t>
            </a:r>
            <a:endParaRPr lang="en-US" sz="900" dirty="0"/>
          </a:p>
        </p:txBody>
      </p:sp>
      <p:pic>
        <p:nvPicPr>
          <p:cNvPr id="27" name="Image 10" descr="preencoded.png">    </p:cNvPr>
          <p:cNvPicPr>
            <a:picLocks noChangeAspect="1"/>
          </p:cNvPicPr>
          <p:nvPr/>
        </p:nvPicPr>
        <p:blipFill>
          <a:blip r:embed="rId11"/>
          <a:stretch>
            <a:fillRect/>
          </a:stretch>
        </p:blipFill>
        <p:spPr>
          <a:xfrm>
            <a:off x="628650" y="5457825"/>
            <a:ext cx="114300" cy="114300"/>
          </a:xfrm>
          <a:prstGeom prst="rect">
            <a:avLst/>
          </a:prstGeom>
        </p:spPr>
      </p:pic>
      <p:sp>
        <p:nvSpPr>
          <p:cNvPr id="28" name="Text 15"/>
          <p:cNvSpPr/>
          <p:nvPr/>
        </p:nvSpPr>
        <p:spPr>
          <a:xfrm>
            <a:off x="828675" y="5429250"/>
            <a:ext cx="2645855"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Blue/Green Deployments für Zero-Downtime</a:t>
            </a:r>
            <a:endParaRPr lang="en-US" sz="900" dirty="0"/>
          </a:p>
        </p:txBody>
      </p:sp>
      <p:pic>
        <p:nvPicPr>
          <p:cNvPr id="29" name="Image 11" descr="preencoded.png">    </p:cNvPr>
          <p:cNvPicPr>
            <a:picLocks noChangeAspect="1"/>
          </p:cNvPicPr>
          <p:nvPr/>
        </p:nvPicPr>
        <p:blipFill>
          <a:blip r:embed="rId12"/>
          <a:stretch>
            <a:fillRect/>
          </a:stretch>
        </p:blipFill>
        <p:spPr>
          <a:xfrm>
            <a:off x="628650" y="5715000"/>
            <a:ext cx="114300" cy="114300"/>
          </a:xfrm>
          <a:prstGeom prst="rect">
            <a:avLst/>
          </a:prstGeom>
        </p:spPr>
      </p:pic>
      <p:sp>
        <p:nvSpPr>
          <p:cNvPr id="30" name="Text 16"/>
          <p:cNvSpPr/>
          <p:nvPr/>
        </p:nvSpPr>
        <p:spPr>
          <a:xfrm>
            <a:off x="828675" y="5686425"/>
            <a:ext cx="2121256"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Automatisierte Tests in der Pipeline</a:t>
            </a:r>
            <a:endParaRPr lang="en-US" sz="900" dirty="0"/>
          </a:p>
        </p:txBody>
      </p:sp>
      <p:sp>
        <p:nvSpPr>
          <p:cNvPr id="31" name="Shape 17"/>
          <p:cNvSpPr/>
          <p:nvPr/>
        </p:nvSpPr>
        <p:spPr>
          <a:xfrm>
            <a:off x="4686300" y="914400"/>
            <a:ext cx="4000500" cy="2871788"/>
          </a:xfrm>
          <a:prstGeom prst="roundRect">
            <a:avLst>
              <a:gd name="adj" fmla="val 2985"/>
            </a:avLst>
          </a:prstGeom>
          <a:solidFill>
            <a:srgbClr val="F9FAFB"/>
          </a:solidFill>
          <a:ln/>
          <a:effectLst>
            <a:outerShdw sx="100000" sy="100000" kx="0" ky="0" algn="bl" rotWithShape="0" blurRad="25400" dist="12700" dir="5400000">
              <a:srgbClr val="000000">
                <a:alpha val="5000"/>
              </a:srgbClr>
            </a:outerShdw>
          </a:effectLst>
        </p:spPr>
      </p:sp>
      <p:sp>
        <p:nvSpPr>
          <p:cNvPr id="32" name="Text 18"/>
          <p:cNvSpPr/>
          <p:nvPr/>
        </p:nvSpPr>
        <p:spPr>
          <a:xfrm>
            <a:off x="4857750" y="1085850"/>
            <a:ext cx="4023360" cy="228600"/>
          </a:xfrm>
          <a:prstGeom prst="rect">
            <a:avLst/>
          </a:prstGeom>
          <a:noFill/>
          <a:ln/>
        </p:spPr>
        <p:txBody>
          <a:bodyPr wrap="square" lIns="0" tIns="0" rIns="0" bIns="0" rtlCol="0" anchor="t"/>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AWS-Architektur für Vinlivt</a:t>
            </a:r>
            <a:endParaRPr lang="en-US" sz="1400" dirty="0"/>
          </a:p>
        </p:txBody>
      </p:sp>
      <p:sp>
        <p:nvSpPr>
          <p:cNvPr id="33" name="Shape 19"/>
          <p:cNvSpPr/>
          <p:nvPr/>
        </p:nvSpPr>
        <p:spPr>
          <a:xfrm>
            <a:off x="4857750" y="1428750"/>
            <a:ext cx="3657600" cy="1785938"/>
          </a:xfrm>
          <a:prstGeom prst="roundRect">
            <a:avLst>
              <a:gd name="adj" fmla="val 3200"/>
            </a:avLst>
          </a:prstGeom>
          <a:solidFill>
            <a:srgbClr val="FFFFFF"/>
          </a:solidFill>
          <a:ln w="12700">
            <a:solidFill>
              <a:srgbClr val="E5E7EB"/>
            </a:solidFill>
            <a:prstDash val="solid"/>
          </a:ln>
        </p:spPr>
      </p:sp>
      <p:sp>
        <p:nvSpPr>
          <p:cNvPr id="34" name="Shape 20"/>
          <p:cNvSpPr/>
          <p:nvPr/>
        </p:nvSpPr>
        <p:spPr>
          <a:xfrm>
            <a:off x="4950619" y="1521619"/>
            <a:ext cx="3471863" cy="1600200"/>
          </a:xfrm>
          <a:prstGeom prst="roundRect">
            <a:avLst>
              <a:gd name="adj" fmla="val 3571"/>
            </a:avLst>
          </a:prstGeom>
          <a:solidFill>
            <a:srgbClr val="EFF6FF"/>
          </a:solidFill>
          <a:ln/>
        </p:spPr>
      </p:sp>
      <p:sp>
        <p:nvSpPr>
          <p:cNvPr id="35" name="Shape 21"/>
          <p:cNvSpPr/>
          <p:nvPr/>
        </p:nvSpPr>
        <p:spPr>
          <a:xfrm>
            <a:off x="6000750" y="1635919"/>
            <a:ext cx="1371600" cy="442913"/>
          </a:xfrm>
          <a:prstGeom prst="roundRect">
            <a:avLst>
              <a:gd name="adj" fmla="val 9677"/>
            </a:avLst>
          </a:prstGeom>
          <a:solidFill>
            <a:srgbClr val="FFFFFF"/>
          </a:solidFill>
          <a:ln w="12700">
            <a:solidFill>
              <a:srgbClr val="E5E7EB"/>
            </a:solidFill>
            <a:prstDash val="solid"/>
          </a:ln>
          <a:effectLst>
            <a:outerShdw sx="100000" sy="100000" kx="0" ky="0" algn="bl" rotWithShape="0" blurRad="25400" dist="12700" dir="5400000">
              <a:srgbClr val="000000">
                <a:alpha val="5000"/>
              </a:srgbClr>
            </a:outerShdw>
          </a:effectLst>
        </p:spPr>
      </p:sp>
      <p:pic>
        <p:nvPicPr>
          <p:cNvPr id="36" name="Image 12" descr="preencoded.png">    </p:cNvPr>
          <p:cNvPicPr>
            <a:picLocks noChangeAspect="1"/>
          </p:cNvPicPr>
          <p:nvPr/>
        </p:nvPicPr>
        <p:blipFill>
          <a:blip r:embed="rId13"/>
          <a:stretch>
            <a:fillRect/>
          </a:stretch>
        </p:blipFill>
        <p:spPr>
          <a:xfrm>
            <a:off x="6615113" y="1728788"/>
            <a:ext cx="142875" cy="114300"/>
          </a:xfrm>
          <a:prstGeom prst="rect">
            <a:avLst/>
          </a:prstGeom>
        </p:spPr>
      </p:pic>
      <p:sp>
        <p:nvSpPr>
          <p:cNvPr id="37" name="Text 22"/>
          <p:cNvSpPr/>
          <p:nvPr/>
        </p:nvSpPr>
        <p:spPr>
          <a:xfrm>
            <a:off x="5955316" y="1871663"/>
            <a:ext cx="1462469" cy="142875"/>
          </a:xfrm>
          <a:prstGeom prst="rect">
            <a:avLst/>
          </a:prstGeom>
          <a:noFill/>
          <a:ln/>
        </p:spPr>
        <p:txBody>
          <a:bodyPr wrap="square" lIns="0" tIns="0" rIns="0" bIns="0" rtlCol="0" anchor="t"/>
          <a:lstStyle/>
          <a:p>
            <a:pPr algn="ctr" indent="0" marL="0">
              <a:lnSpc>
                <a:spcPts val="1100"/>
              </a:lnSpc>
              <a:buNone/>
            </a:pPr>
            <a:r>
              <a:rPr lang="en-US" sz="800" dirty="0">
                <a:solidFill>
                  <a:srgbClr val="000000"/>
                </a:solidFill>
                <a:latin typeface="Inter" pitchFamily="34" charset="0"/>
                <a:ea typeface="Inter" pitchFamily="34" charset="-122"/>
                <a:cs typeface="Inter" pitchFamily="34" charset="-120"/>
              </a:rPr>
              <a:t>Benutzer</a:t>
            </a:r>
            <a:endParaRPr lang="en-US" sz="800" dirty="0"/>
          </a:p>
        </p:txBody>
      </p:sp>
      <p:sp>
        <p:nvSpPr>
          <p:cNvPr id="38" name="Shape 23"/>
          <p:cNvSpPr/>
          <p:nvPr/>
        </p:nvSpPr>
        <p:spPr>
          <a:xfrm>
            <a:off x="5257800" y="2135981"/>
            <a:ext cx="1371600" cy="442913"/>
          </a:xfrm>
          <a:prstGeom prst="roundRect">
            <a:avLst>
              <a:gd name="adj" fmla="val 9677"/>
            </a:avLst>
          </a:prstGeom>
          <a:solidFill>
            <a:srgbClr val="FFFFFF"/>
          </a:solidFill>
          <a:ln w="12700">
            <a:solidFill>
              <a:srgbClr val="E5E7EB"/>
            </a:solidFill>
            <a:prstDash val="solid"/>
          </a:ln>
          <a:effectLst>
            <a:outerShdw sx="100000" sy="100000" kx="0" ky="0" algn="bl" rotWithShape="0" blurRad="25400" dist="12700" dir="5400000">
              <a:srgbClr val="000000">
                <a:alpha val="5000"/>
              </a:srgbClr>
            </a:outerShdw>
          </a:effectLst>
        </p:spPr>
      </p:sp>
      <p:pic>
        <p:nvPicPr>
          <p:cNvPr id="39" name="Image 13" descr="preencoded.png">    </p:cNvPr>
          <p:cNvPicPr>
            <a:picLocks noChangeAspect="1"/>
          </p:cNvPicPr>
          <p:nvPr/>
        </p:nvPicPr>
        <p:blipFill>
          <a:blip r:embed="rId14"/>
          <a:stretch>
            <a:fillRect/>
          </a:stretch>
        </p:blipFill>
        <p:spPr>
          <a:xfrm>
            <a:off x="5886450" y="2221706"/>
            <a:ext cx="114300" cy="128588"/>
          </a:xfrm>
          <a:prstGeom prst="rect">
            <a:avLst/>
          </a:prstGeom>
        </p:spPr>
      </p:pic>
      <p:sp>
        <p:nvSpPr>
          <p:cNvPr id="40" name="Text 24"/>
          <p:cNvSpPr/>
          <p:nvPr/>
        </p:nvSpPr>
        <p:spPr>
          <a:xfrm>
            <a:off x="5212366" y="2371725"/>
            <a:ext cx="1462469" cy="142875"/>
          </a:xfrm>
          <a:prstGeom prst="rect">
            <a:avLst/>
          </a:prstGeom>
          <a:noFill/>
          <a:ln/>
        </p:spPr>
        <p:txBody>
          <a:bodyPr wrap="square" lIns="0" tIns="0" rIns="0" bIns="0" rtlCol="0" anchor="t"/>
          <a:lstStyle/>
          <a:p>
            <a:pPr algn="ctr" indent="0" marL="0">
              <a:lnSpc>
                <a:spcPts val="1100"/>
              </a:lnSpc>
              <a:buNone/>
            </a:pPr>
            <a:r>
              <a:rPr lang="en-US" sz="800" dirty="0">
                <a:solidFill>
                  <a:srgbClr val="000000"/>
                </a:solidFill>
                <a:latin typeface="Inter" pitchFamily="34" charset="0"/>
                <a:ea typeface="Inter" pitchFamily="34" charset="-122"/>
                <a:cs typeface="Inter" pitchFamily="34" charset="-120"/>
              </a:rPr>
              <a:t>CloudFront/CDN</a:t>
            </a:r>
            <a:endParaRPr lang="en-US" sz="800" dirty="0"/>
          </a:p>
        </p:txBody>
      </p:sp>
      <p:sp>
        <p:nvSpPr>
          <p:cNvPr id="41" name="Shape 25"/>
          <p:cNvSpPr/>
          <p:nvPr/>
        </p:nvSpPr>
        <p:spPr>
          <a:xfrm>
            <a:off x="6743700" y="2135981"/>
            <a:ext cx="1371600" cy="442913"/>
          </a:xfrm>
          <a:prstGeom prst="roundRect">
            <a:avLst>
              <a:gd name="adj" fmla="val 9677"/>
            </a:avLst>
          </a:prstGeom>
          <a:solidFill>
            <a:srgbClr val="FFFFFF"/>
          </a:solidFill>
          <a:ln w="12700">
            <a:solidFill>
              <a:srgbClr val="E5E7EB"/>
            </a:solidFill>
            <a:prstDash val="solid"/>
          </a:ln>
          <a:effectLst>
            <a:outerShdw sx="100000" sy="100000" kx="0" ky="0" algn="bl" rotWithShape="0" blurRad="25400" dist="12700" dir="5400000">
              <a:srgbClr val="000000">
                <a:alpha val="5000"/>
              </a:srgbClr>
            </a:outerShdw>
          </a:effectLst>
        </p:spPr>
      </p:sp>
      <p:pic>
        <p:nvPicPr>
          <p:cNvPr id="42" name="Image 14" descr="preencoded.png">    </p:cNvPr>
          <p:cNvPicPr>
            <a:picLocks noChangeAspect="1"/>
          </p:cNvPicPr>
          <p:nvPr/>
        </p:nvPicPr>
        <p:blipFill>
          <a:blip r:embed="rId15"/>
          <a:stretch>
            <a:fillRect/>
          </a:stretch>
        </p:blipFill>
        <p:spPr>
          <a:xfrm>
            <a:off x="7358063" y="2228850"/>
            <a:ext cx="142875" cy="114300"/>
          </a:xfrm>
          <a:prstGeom prst="rect">
            <a:avLst/>
          </a:prstGeom>
        </p:spPr>
      </p:pic>
      <p:sp>
        <p:nvSpPr>
          <p:cNvPr id="43" name="Text 26"/>
          <p:cNvSpPr/>
          <p:nvPr/>
        </p:nvSpPr>
        <p:spPr>
          <a:xfrm>
            <a:off x="6698266" y="2371725"/>
            <a:ext cx="1462469" cy="142875"/>
          </a:xfrm>
          <a:prstGeom prst="rect">
            <a:avLst/>
          </a:prstGeom>
          <a:noFill/>
          <a:ln/>
        </p:spPr>
        <p:txBody>
          <a:bodyPr wrap="square" lIns="0" tIns="0" rIns="0" bIns="0" rtlCol="0" anchor="t"/>
          <a:lstStyle/>
          <a:p>
            <a:pPr algn="ctr" indent="0" marL="0">
              <a:lnSpc>
                <a:spcPts val="1100"/>
              </a:lnSpc>
              <a:buNone/>
            </a:pPr>
            <a:r>
              <a:rPr lang="en-US" sz="800" dirty="0">
                <a:solidFill>
                  <a:srgbClr val="000000"/>
                </a:solidFill>
                <a:latin typeface="Inter" pitchFamily="34" charset="0"/>
                <a:ea typeface="Inter" pitchFamily="34" charset="-122"/>
                <a:cs typeface="Inter" pitchFamily="34" charset="-120"/>
              </a:rPr>
              <a:t>API Gateway</a:t>
            </a:r>
            <a:endParaRPr lang="en-US" sz="800" dirty="0"/>
          </a:p>
        </p:txBody>
      </p:sp>
      <p:sp>
        <p:nvSpPr>
          <p:cNvPr id="44" name="Shape 27"/>
          <p:cNvSpPr/>
          <p:nvPr/>
        </p:nvSpPr>
        <p:spPr>
          <a:xfrm>
            <a:off x="5200650" y="2636044"/>
            <a:ext cx="914400" cy="414338"/>
          </a:xfrm>
          <a:prstGeom prst="roundRect">
            <a:avLst>
              <a:gd name="adj" fmla="val 10345"/>
            </a:avLst>
          </a:prstGeom>
          <a:solidFill>
            <a:srgbClr val="FFFFFF"/>
          </a:solidFill>
          <a:ln w="12700">
            <a:solidFill>
              <a:srgbClr val="E5E7EB"/>
            </a:solidFill>
            <a:prstDash val="solid"/>
          </a:ln>
          <a:effectLst>
            <a:outerShdw sx="100000" sy="100000" kx="0" ky="0" algn="bl" rotWithShape="0" blurRad="25400" dist="12700" dir="5400000">
              <a:srgbClr val="000000">
                <a:alpha val="5000"/>
              </a:srgbClr>
            </a:outerShdw>
          </a:effectLst>
        </p:spPr>
      </p:sp>
      <p:pic>
        <p:nvPicPr>
          <p:cNvPr id="45" name="Image 15" descr="preencoded.png">    </p:cNvPr>
          <p:cNvPicPr>
            <a:picLocks noChangeAspect="1"/>
          </p:cNvPicPr>
          <p:nvPr/>
        </p:nvPicPr>
        <p:blipFill>
          <a:blip r:embed="rId16"/>
          <a:stretch>
            <a:fillRect/>
          </a:stretch>
        </p:blipFill>
        <p:spPr>
          <a:xfrm>
            <a:off x="5593556" y="2728913"/>
            <a:ext cx="128588" cy="114300"/>
          </a:xfrm>
          <a:prstGeom prst="rect">
            <a:avLst/>
          </a:prstGeom>
        </p:spPr>
      </p:pic>
      <p:sp>
        <p:nvSpPr>
          <p:cNvPr id="46" name="Text 28"/>
          <p:cNvSpPr/>
          <p:nvPr/>
        </p:nvSpPr>
        <p:spPr>
          <a:xfrm>
            <a:off x="5155216" y="2871788"/>
            <a:ext cx="1005269" cy="114300"/>
          </a:xfrm>
          <a:prstGeom prst="rect">
            <a:avLst/>
          </a:prstGeom>
          <a:noFill/>
          <a:ln/>
        </p:spPr>
        <p:txBody>
          <a:bodyPr wrap="square" lIns="0" tIns="0" rIns="0" bIns="0" rtlCol="0" anchor="t"/>
          <a:lstStyle/>
          <a:p>
            <a:pPr algn="ctr" indent="0" marL="0">
              <a:lnSpc>
                <a:spcPts val="900"/>
              </a:lnSpc>
              <a:buNone/>
            </a:pPr>
            <a:r>
              <a:rPr lang="en-US" sz="700" dirty="0">
                <a:solidFill>
                  <a:srgbClr val="000000"/>
                </a:solidFill>
                <a:latin typeface="Inter" pitchFamily="34" charset="0"/>
                <a:ea typeface="Inter" pitchFamily="34" charset="-122"/>
                <a:cs typeface="Inter" pitchFamily="34" charset="-120"/>
              </a:rPr>
              <a:t>Angular FE</a:t>
            </a:r>
            <a:endParaRPr lang="en-US" sz="700" dirty="0"/>
          </a:p>
        </p:txBody>
      </p:sp>
      <p:sp>
        <p:nvSpPr>
          <p:cNvPr id="47" name="Shape 29"/>
          <p:cNvSpPr/>
          <p:nvPr/>
        </p:nvSpPr>
        <p:spPr>
          <a:xfrm>
            <a:off x="6229350" y="2636044"/>
            <a:ext cx="914400" cy="414338"/>
          </a:xfrm>
          <a:prstGeom prst="roundRect">
            <a:avLst>
              <a:gd name="adj" fmla="val 10345"/>
            </a:avLst>
          </a:prstGeom>
          <a:solidFill>
            <a:srgbClr val="FFFFFF"/>
          </a:solidFill>
          <a:ln w="12700">
            <a:solidFill>
              <a:srgbClr val="E5E7EB"/>
            </a:solidFill>
            <a:prstDash val="solid"/>
          </a:ln>
          <a:effectLst>
            <a:outerShdw sx="100000" sy="100000" kx="0" ky="0" algn="bl" rotWithShape="0" blurRad="25400" dist="12700" dir="5400000">
              <a:srgbClr val="000000">
                <a:alpha val="5000"/>
              </a:srgbClr>
            </a:outerShdw>
          </a:effectLst>
        </p:spPr>
      </p:sp>
      <p:pic>
        <p:nvPicPr>
          <p:cNvPr id="48" name="Image 16" descr="preencoded.png">    </p:cNvPr>
          <p:cNvPicPr>
            <a:picLocks noChangeAspect="1"/>
          </p:cNvPicPr>
          <p:nvPr/>
        </p:nvPicPr>
        <p:blipFill>
          <a:blip r:embed="rId17"/>
          <a:stretch>
            <a:fillRect/>
          </a:stretch>
        </p:blipFill>
        <p:spPr>
          <a:xfrm>
            <a:off x="6629400" y="2736056"/>
            <a:ext cx="114300" cy="100013"/>
          </a:xfrm>
          <a:prstGeom prst="rect">
            <a:avLst/>
          </a:prstGeom>
        </p:spPr>
      </p:pic>
      <p:sp>
        <p:nvSpPr>
          <p:cNvPr id="49" name="Text 30"/>
          <p:cNvSpPr/>
          <p:nvPr/>
        </p:nvSpPr>
        <p:spPr>
          <a:xfrm>
            <a:off x="6183916" y="2871788"/>
            <a:ext cx="1005269" cy="114300"/>
          </a:xfrm>
          <a:prstGeom prst="rect">
            <a:avLst/>
          </a:prstGeom>
          <a:noFill/>
          <a:ln/>
        </p:spPr>
        <p:txBody>
          <a:bodyPr wrap="square" lIns="0" tIns="0" rIns="0" bIns="0" rtlCol="0" anchor="t"/>
          <a:lstStyle/>
          <a:p>
            <a:pPr algn="ctr" indent="0" marL="0">
              <a:lnSpc>
                <a:spcPts val="900"/>
              </a:lnSpc>
              <a:buNone/>
            </a:pPr>
            <a:r>
              <a:rPr lang="en-US" sz="700" dirty="0">
                <a:solidFill>
                  <a:srgbClr val="000000"/>
                </a:solidFill>
                <a:latin typeface="Inter" pitchFamily="34" charset="0"/>
                <a:ea typeface="Inter" pitchFamily="34" charset="-122"/>
                <a:cs typeface="Inter" pitchFamily="34" charset="-120"/>
              </a:rPr>
              <a:t>Java Backend</a:t>
            </a:r>
            <a:endParaRPr lang="en-US" sz="700" dirty="0"/>
          </a:p>
        </p:txBody>
      </p:sp>
      <p:sp>
        <p:nvSpPr>
          <p:cNvPr id="50" name="Shape 31"/>
          <p:cNvSpPr/>
          <p:nvPr/>
        </p:nvSpPr>
        <p:spPr>
          <a:xfrm>
            <a:off x="7258050" y="2636044"/>
            <a:ext cx="914400" cy="414338"/>
          </a:xfrm>
          <a:prstGeom prst="roundRect">
            <a:avLst>
              <a:gd name="adj" fmla="val 10345"/>
            </a:avLst>
          </a:prstGeom>
          <a:solidFill>
            <a:srgbClr val="FFFFFF"/>
          </a:solidFill>
          <a:ln w="12700">
            <a:solidFill>
              <a:srgbClr val="E5E7EB"/>
            </a:solidFill>
            <a:prstDash val="solid"/>
          </a:ln>
          <a:effectLst>
            <a:outerShdw sx="100000" sy="100000" kx="0" ky="0" algn="bl" rotWithShape="0" blurRad="25400" dist="12700" dir="5400000">
              <a:srgbClr val="000000">
                <a:alpha val="5000"/>
              </a:srgbClr>
            </a:outerShdw>
          </a:effectLst>
        </p:spPr>
      </p:sp>
      <p:pic>
        <p:nvPicPr>
          <p:cNvPr id="51" name="Image 17" descr="preencoded.png">    </p:cNvPr>
          <p:cNvPicPr>
            <a:picLocks noChangeAspect="1"/>
          </p:cNvPicPr>
          <p:nvPr/>
        </p:nvPicPr>
        <p:blipFill>
          <a:blip r:embed="rId18"/>
          <a:stretch>
            <a:fillRect/>
          </a:stretch>
        </p:blipFill>
        <p:spPr>
          <a:xfrm>
            <a:off x="7658100" y="2721769"/>
            <a:ext cx="114300" cy="128588"/>
          </a:xfrm>
          <a:prstGeom prst="rect">
            <a:avLst/>
          </a:prstGeom>
        </p:spPr>
      </p:pic>
      <p:sp>
        <p:nvSpPr>
          <p:cNvPr id="52" name="Text 32"/>
          <p:cNvSpPr/>
          <p:nvPr/>
        </p:nvSpPr>
        <p:spPr>
          <a:xfrm>
            <a:off x="7212616" y="2871788"/>
            <a:ext cx="1005269" cy="114300"/>
          </a:xfrm>
          <a:prstGeom prst="rect">
            <a:avLst/>
          </a:prstGeom>
          <a:noFill/>
          <a:ln/>
        </p:spPr>
        <p:txBody>
          <a:bodyPr wrap="square" lIns="0" tIns="0" rIns="0" bIns="0" rtlCol="0" anchor="t"/>
          <a:lstStyle/>
          <a:p>
            <a:pPr algn="ctr" indent="0" marL="0">
              <a:lnSpc>
                <a:spcPts val="900"/>
              </a:lnSpc>
              <a:buNone/>
            </a:pPr>
            <a:r>
              <a:rPr lang="en-US" sz="700" dirty="0">
                <a:solidFill>
                  <a:srgbClr val="000000"/>
                </a:solidFill>
                <a:latin typeface="Inter" pitchFamily="34" charset="0"/>
                <a:ea typeface="Inter" pitchFamily="34" charset="-122"/>
                <a:cs typeface="Inter" pitchFamily="34" charset="-120"/>
              </a:rPr>
              <a:t>Microservices</a:t>
            </a:r>
            <a:endParaRPr lang="en-US" sz="700" dirty="0"/>
          </a:p>
        </p:txBody>
      </p:sp>
      <p:sp>
        <p:nvSpPr>
          <p:cNvPr id="53" name="Shape 33"/>
          <p:cNvSpPr/>
          <p:nvPr/>
        </p:nvSpPr>
        <p:spPr>
          <a:xfrm>
            <a:off x="5143500" y="3107531"/>
            <a:ext cx="685800" cy="414338"/>
          </a:xfrm>
          <a:prstGeom prst="roundRect">
            <a:avLst>
              <a:gd name="adj" fmla="val 10345"/>
            </a:avLst>
          </a:prstGeom>
          <a:solidFill>
            <a:srgbClr val="FFFFFF"/>
          </a:solidFill>
          <a:ln w="12700">
            <a:solidFill>
              <a:srgbClr val="E5E7EB"/>
            </a:solidFill>
            <a:prstDash val="solid"/>
          </a:ln>
          <a:effectLst>
            <a:outerShdw sx="100000" sy="100000" kx="0" ky="0" algn="bl" rotWithShape="0" blurRad="25400" dist="12700" dir="5400000">
              <a:srgbClr val="000000">
                <a:alpha val="5000"/>
              </a:srgbClr>
            </a:outerShdw>
          </a:effectLst>
        </p:spPr>
      </p:sp>
      <p:pic>
        <p:nvPicPr>
          <p:cNvPr id="54" name="Image 18" descr="preencoded.png">    </p:cNvPr>
          <p:cNvPicPr>
            <a:picLocks noChangeAspect="1"/>
          </p:cNvPicPr>
          <p:nvPr/>
        </p:nvPicPr>
        <p:blipFill>
          <a:blip r:embed="rId19"/>
          <a:stretch>
            <a:fillRect/>
          </a:stretch>
        </p:blipFill>
        <p:spPr>
          <a:xfrm>
            <a:off x="5436394" y="3200400"/>
            <a:ext cx="100013" cy="114300"/>
          </a:xfrm>
          <a:prstGeom prst="rect">
            <a:avLst/>
          </a:prstGeom>
        </p:spPr>
      </p:pic>
      <p:sp>
        <p:nvSpPr>
          <p:cNvPr id="55" name="Text 34"/>
          <p:cNvSpPr/>
          <p:nvPr/>
        </p:nvSpPr>
        <p:spPr>
          <a:xfrm>
            <a:off x="5098066" y="3343275"/>
            <a:ext cx="776669" cy="114300"/>
          </a:xfrm>
          <a:prstGeom prst="rect">
            <a:avLst/>
          </a:prstGeom>
          <a:noFill/>
          <a:ln/>
        </p:spPr>
        <p:txBody>
          <a:bodyPr wrap="square" lIns="0" tIns="0" rIns="0" bIns="0" rtlCol="0" anchor="t"/>
          <a:lstStyle/>
          <a:p>
            <a:pPr algn="ctr" indent="0" marL="0">
              <a:lnSpc>
                <a:spcPts val="900"/>
              </a:lnSpc>
              <a:buNone/>
            </a:pPr>
            <a:r>
              <a:rPr lang="en-US" sz="700" dirty="0">
                <a:solidFill>
                  <a:srgbClr val="000000"/>
                </a:solidFill>
                <a:latin typeface="Inter" pitchFamily="34" charset="0"/>
                <a:ea typeface="Inter" pitchFamily="34" charset="-122"/>
                <a:cs typeface="Inter" pitchFamily="34" charset="-120"/>
              </a:rPr>
              <a:t>PostgreSQL</a:t>
            </a:r>
            <a:endParaRPr lang="en-US" sz="700" dirty="0"/>
          </a:p>
        </p:txBody>
      </p:sp>
      <p:sp>
        <p:nvSpPr>
          <p:cNvPr id="56" name="Shape 35"/>
          <p:cNvSpPr/>
          <p:nvPr/>
        </p:nvSpPr>
        <p:spPr>
          <a:xfrm>
            <a:off x="5943600" y="3107531"/>
            <a:ext cx="685800" cy="414338"/>
          </a:xfrm>
          <a:prstGeom prst="roundRect">
            <a:avLst>
              <a:gd name="adj" fmla="val 10345"/>
            </a:avLst>
          </a:prstGeom>
          <a:solidFill>
            <a:srgbClr val="FFFFFF"/>
          </a:solidFill>
          <a:ln w="12700">
            <a:solidFill>
              <a:srgbClr val="E5E7EB"/>
            </a:solidFill>
            <a:prstDash val="solid"/>
          </a:ln>
          <a:effectLst>
            <a:outerShdw sx="100000" sy="100000" kx="0" ky="0" algn="bl" rotWithShape="0" blurRad="25400" dist="12700" dir="5400000">
              <a:srgbClr val="000000">
                <a:alpha val="5000"/>
              </a:srgbClr>
            </a:outerShdw>
          </a:effectLst>
        </p:spPr>
      </p:sp>
      <p:pic>
        <p:nvPicPr>
          <p:cNvPr id="57" name="Image 19" descr="preencoded.png">    </p:cNvPr>
          <p:cNvPicPr>
            <a:picLocks noChangeAspect="1"/>
          </p:cNvPicPr>
          <p:nvPr/>
        </p:nvPicPr>
        <p:blipFill>
          <a:blip r:embed="rId20"/>
          <a:stretch>
            <a:fillRect/>
          </a:stretch>
        </p:blipFill>
        <p:spPr>
          <a:xfrm>
            <a:off x="6229350" y="3193256"/>
            <a:ext cx="114300" cy="128588"/>
          </a:xfrm>
          <a:prstGeom prst="rect">
            <a:avLst/>
          </a:prstGeom>
        </p:spPr>
      </p:pic>
      <p:sp>
        <p:nvSpPr>
          <p:cNvPr id="58" name="Text 36"/>
          <p:cNvSpPr/>
          <p:nvPr/>
        </p:nvSpPr>
        <p:spPr>
          <a:xfrm>
            <a:off x="5898166" y="3343275"/>
            <a:ext cx="776669" cy="114300"/>
          </a:xfrm>
          <a:prstGeom prst="rect">
            <a:avLst/>
          </a:prstGeom>
          <a:noFill/>
          <a:ln/>
        </p:spPr>
        <p:txBody>
          <a:bodyPr wrap="square" lIns="0" tIns="0" rIns="0" bIns="0" rtlCol="0" anchor="t"/>
          <a:lstStyle/>
          <a:p>
            <a:pPr algn="ctr" indent="0" marL="0">
              <a:lnSpc>
                <a:spcPts val="900"/>
              </a:lnSpc>
              <a:buNone/>
            </a:pPr>
            <a:r>
              <a:rPr lang="en-US" sz="700" dirty="0">
                <a:solidFill>
                  <a:srgbClr val="000000"/>
                </a:solidFill>
                <a:latin typeface="Inter" pitchFamily="34" charset="0"/>
                <a:ea typeface="Inter" pitchFamily="34" charset="-122"/>
                <a:cs typeface="Inter" pitchFamily="34" charset="-120"/>
              </a:rPr>
              <a:t>SQS</a:t>
            </a:r>
            <a:endParaRPr lang="en-US" sz="700" dirty="0"/>
          </a:p>
        </p:txBody>
      </p:sp>
      <p:sp>
        <p:nvSpPr>
          <p:cNvPr id="59" name="Shape 37"/>
          <p:cNvSpPr/>
          <p:nvPr/>
        </p:nvSpPr>
        <p:spPr>
          <a:xfrm>
            <a:off x="6743700" y="3107531"/>
            <a:ext cx="685800" cy="414338"/>
          </a:xfrm>
          <a:prstGeom prst="roundRect">
            <a:avLst>
              <a:gd name="adj" fmla="val 10345"/>
            </a:avLst>
          </a:prstGeom>
          <a:solidFill>
            <a:srgbClr val="FFFFFF"/>
          </a:solidFill>
          <a:ln w="12700">
            <a:solidFill>
              <a:srgbClr val="E5E7EB"/>
            </a:solidFill>
            <a:prstDash val="solid"/>
          </a:ln>
          <a:effectLst>
            <a:outerShdw sx="100000" sy="100000" kx="0" ky="0" algn="bl" rotWithShape="0" blurRad="25400" dist="12700" dir="5400000">
              <a:srgbClr val="000000">
                <a:alpha val="5000"/>
              </a:srgbClr>
            </a:outerShdw>
          </a:effectLst>
        </p:spPr>
      </p:sp>
      <p:pic>
        <p:nvPicPr>
          <p:cNvPr id="60" name="Image 20" descr="preencoded.png">    </p:cNvPr>
          <p:cNvPicPr>
            <a:picLocks noChangeAspect="1"/>
          </p:cNvPicPr>
          <p:nvPr/>
        </p:nvPicPr>
        <p:blipFill>
          <a:blip r:embed="rId21"/>
          <a:stretch>
            <a:fillRect/>
          </a:stretch>
        </p:blipFill>
        <p:spPr>
          <a:xfrm>
            <a:off x="7029450" y="3200400"/>
            <a:ext cx="114300" cy="114300"/>
          </a:xfrm>
          <a:prstGeom prst="rect">
            <a:avLst/>
          </a:prstGeom>
        </p:spPr>
      </p:pic>
      <p:sp>
        <p:nvSpPr>
          <p:cNvPr id="61" name="Text 38"/>
          <p:cNvSpPr/>
          <p:nvPr/>
        </p:nvSpPr>
        <p:spPr>
          <a:xfrm>
            <a:off x="6698266" y="3343275"/>
            <a:ext cx="776669" cy="114300"/>
          </a:xfrm>
          <a:prstGeom prst="rect">
            <a:avLst/>
          </a:prstGeom>
          <a:noFill/>
          <a:ln/>
        </p:spPr>
        <p:txBody>
          <a:bodyPr wrap="square" lIns="0" tIns="0" rIns="0" bIns="0" rtlCol="0" anchor="t"/>
          <a:lstStyle/>
          <a:p>
            <a:pPr algn="ctr" indent="0" marL="0">
              <a:lnSpc>
                <a:spcPts val="900"/>
              </a:lnSpc>
              <a:buNone/>
            </a:pPr>
            <a:r>
              <a:rPr lang="en-US" sz="700" dirty="0">
                <a:solidFill>
                  <a:srgbClr val="000000"/>
                </a:solidFill>
                <a:latin typeface="Inter" pitchFamily="34" charset="0"/>
                <a:ea typeface="Inter" pitchFamily="34" charset="-122"/>
                <a:cs typeface="Inter" pitchFamily="34" charset="-120"/>
              </a:rPr>
              <a:t>ElasticSearch</a:t>
            </a:r>
            <a:endParaRPr lang="en-US" sz="700" dirty="0"/>
          </a:p>
        </p:txBody>
      </p:sp>
      <p:sp>
        <p:nvSpPr>
          <p:cNvPr id="62" name="Shape 39"/>
          <p:cNvSpPr/>
          <p:nvPr/>
        </p:nvSpPr>
        <p:spPr>
          <a:xfrm>
            <a:off x="7543800" y="3107531"/>
            <a:ext cx="685800" cy="414338"/>
          </a:xfrm>
          <a:prstGeom prst="roundRect">
            <a:avLst>
              <a:gd name="adj" fmla="val 10345"/>
            </a:avLst>
          </a:prstGeom>
          <a:solidFill>
            <a:srgbClr val="FFFFFF"/>
          </a:solidFill>
          <a:ln w="12700">
            <a:solidFill>
              <a:srgbClr val="E5E7EB"/>
            </a:solidFill>
            <a:prstDash val="solid"/>
          </a:ln>
          <a:effectLst>
            <a:outerShdw sx="100000" sy="100000" kx="0" ky="0" algn="bl" rotWithShape="0" blurRad="25400" dist="12700" dir="5400000">
              <a:srgbClr val="000000">
                <a:alpha val="5000"/>
              </a:srgbClr>
            </a:outerShdw>
          </a:effectLst>
        </p:spPr>
      </p:sp>
      <p:pic>
        <p:nvPicPr>
          <p:cNvPr id="63" name="Image 21" descr="preencoded.png">    </p:cNvPr>
          <p:cNvPicPr>
            <a:picLocks noChangeAspect="1"/>
          </p:cNvPicPr>
          <p:nvPr/>
        </p:nvPicPr>
        <p:blipFill>
          <a:blip r:embed="rId22"/>
          <a:stretch>
            <a:fillRect/>
          </a:stretch>
        </p:blipFill>
        <p:spPr>
          <a:xfrm>
            <a:off x="7836694" y="3193256"/>
            <a:ext cx="100013" cy="128588"/>
          </a:xfrm>
          <a:prstGeom prst="rect">
            <a:avLst/>
          </a:prstGeom>
        </p:spPr>
      </p:pic>
      <p:sp>
        <p:nvSpPr>
          <p:cNvPr id="64" name="Text 40"/>
          <p:cNvSpPr/>
          <p:nvPr/>
        </p:nvSpPr>
        <p:spPr>
          <a:xfrm>
            <a:off x="7498366" y="3343275"/>
            <a:ext cx="776669" cy="114300"/>
          </a:xfrm>
          <a:prstGeom prst="rect">
            <a:avLst/>
          </a:prstGeom>
          <a:noFill/>
          <a:ln/>
        </p:spPr>
        <p:txBody>
          <a:bodyPr wrap="square" lIns="0" tIns="0" rIns="0" bIns="0" rtlCol="0" anchor="t"/>
          <a:lstStyle/>
          <a:p>
            <a:pPr algn="ctr" indent="0" marL="0">
              <a:lnSpc>
                <a:spcPts val="900"/>
              </a:lnSpc>
              <a:buNone/>
            </a:pPr>
            <a:r>
              <a:rPr lang="en-US" sz="700" dirty="0">
                <a:solidFill>
                  <a:srgbClr val="000000"/>
                </a:solidFill>
                <a:latin typeface="Inter" pitchFamily="34" charset="0"/>
                <a:ea typeface="Inter" pitchFamily="34" charset="-122"/>
                <a:cs typeface="Inter" pitchFamily="34" charset="-120"/>
              </a:rPr>
              <a:t>Lambda</a:t>
            </a:r>
            <a:endParaRPr lang="en-US" sz="700" dirty="0"/>
          </a:p>
        </p:txBody>
      </p:sp>
      <p:sp>
        <p:nvSpPr>
          <p:cNvPr id="65" name="Text 41"/>
          <p:cNvSpPr/>
          <p:nvPr/>
        </p:nvSpPr>
        <p:spPr>
          <a:xfrm>
            <a:off x="4857750" y="3328988"/>
            <a:ext cx="3717608" cy="285750"/>
          </a:xfrm>
          <a:prstGeom prst="rect">
            <a:avLst/>
          </a:prstGeom>
          <a:noFill/>
          <a:ln/>
        </p:spPr>
        <p:txBody>
          <a:bodyPr wrap="square" lIns="0" tIns="0" rIns="0" bIns="0" rtlCol="0" anchor="t"/>
          <a:lstStyle/>
          <a:p>
            <a:pPr algn="l" indent="0" marL="0">
              <a:lnSpc>
                <a:spcPts val="1100"/>
              </a:lnSpc>
              <a:buNone/>
            </a:pPr>
            <a:r>
              <a:rPr lang="en-US" sz="800" i="1" dirty="0">
                <a:solidFill>
                  <a:srgbClr val="374151"/>
                </a:solidFill>
                <a:latin typeface="Inter" pitchFamily="34" charset="0"/>
                <a:ea typeface="Inter" pitchFamily="34" charset="-122"/>
                <a:cs typeface="Inter" pitchFamily="34" charset="-120"/>
              </a:rPr>
              <a:t>Architekturdesign basierend auf den Technologie-Anforderungen von Vinlivt für hohe Skalierbarkeit und schnelle Transaktionen.</a:t>
            </a:r>
            <a:endParaRPr lang="en-US" sz="800" dirty="0"/>
          </a:p>
        </p:txBody>
      </p:sp>
      <p:sp>
        <p:nvSpPr>
          <p:cNvPr id="66" name="Shape 42"/>
          <p:cNvSpPr/>
          <p:nvPr/>
        </p:nvSpPr>
        <p:spPr>
          <a:xfrm>
            <a:off x="4686300" y="3957638"/>
            <a:ext cx="4000500" cy="2714625"/>
          </a:xfrm>
          <a:prstGeom prst="roundRect">
            <a:avLst>
              <a:gd name="adj" fmla="val 3158"/>
            </a:avLst>
          </a:prstGeom>
          <a:solidFill>
            <a:srgbClr val="F9FAFB"/>
          </a:solidFill>
          <a:ln/>
          <a:effectLst>
            <a:outerShdw sx="100000" sy="100000" kx="0" ky="0" algn="bl" rotWithShape="0" blurRad="25400" dist="12700" dir="5400000">
              <a:srgbClr val="000000">
                <a:alpha val="5000"/>
              </a:srgbClr>
            </a:outerShdw>
          </a:effectLst>
        </p:spPr>
      </p:sp>
      <p:sp>
        <p:nvSpPr>
          <p:cNvPr id="67" name="Text 43"/>
          <p:cNvSpPr/>
          <p:nvPr/>
        </p:nvSpPr>
        <p:spPr>
          <a:xfrm>
            <a:off x="4857750" y="4129088"/>
            <a:ext cx="4023360" cy="228600"/>
          </a:xfrm>
          <a:prstGeom prst="rect">
            <a:avLst/>
          </a:prstGeom>
          <a:noFill/>
          <a:ln/>
        </p:spPr>
        <p:txBody>
          <a:bodyPr wrap="square" lIns="0" tIns="0" rIns="0" bIns="0" rtlCol="0" anchor="t"/>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Skalierbarkeit &amp; Sicherheit</a:t>
            </a:r>
            <a:endParaRPr lang="en-US" sz="1400" dirty="0"/>
          </a:p>
        </p:txBody>
      </p:sp>
      <p:sp>
        <p:nvSpPr>
          <p:cNvPr id="68" name="Text 44"/>
          <p:cNvSpPr/>
          <p:nvPr/>
        </p:nvSpPr>
        <p:spPr>
          <a:xfrm>
            <a:off x="4857750" y="4471988"/>
            <a:ext cx="4023360" cy="200025"/>
          </a:xfrm>
          <a:prstGeom prst="rect">
            <a:avLst/>
          </a:prstGeom>
          <a:noFill/>
          <a:ln/>
        </p:spPr>
        <p:txBody>
          <a:bodyPr wrap="square" lIns="0" tIns="0" rIns="0" bIns="0" rtlCol="0" anchor="t"/>
          <a:lstStyle/>
          <a:p>
            <a:pPr algn="l" indent="0" marL="0">
              <a:lnSpc>
                <a:spcPts val="1600"/>
              </a:lnSpc>
              <a:buNone/>
            </a:pPr>
            <a:r>
              <a:rPr lang="en-US" sz="1000" dirty="0">
                <a:solidFill>
                  <a:srgbClr val="1F2937"/>
                </a:solidFill>
                <a:latin typeface="Inter" pitchFamily="34" charset="0"/>
                <a:ea typeface="Inter" pitchFamily="34" charset="-122"/>
                <a:cs typeface="Inter" pitchFamily="34" charset="-120"/>
              </a:rPr>
              <a:t>Skalierbarkeitskonzept</a:t>
            </a:r>
            <a:endParaRPr lang="en-US" sz="1000" dirty="0"/>
          </a:p>
        </p:txBody>
      </p:sp>
      <p:sp>
        <p:nvSpPr>
          <p:cNvPr id="69" name="Text 45"/>
          <p:cNvSpPr/>
          <p:nvPr/>
        </p:nvSpPr>
        <p:spPr>
          <a:xfrm>
            <a:off x="4857750" y="4729163"/>
            <a:ext cx="3726180" cy="34290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Implementierung von automatischer Skalierung für "viele Datentransaktionen pro Sekunde" gemäß Vinlivt-Anforderungen.</a:t>
            </a:r>
            <a:endParaRPr lang="en-US" sz="900" dirty="0"/>
          </a:p>
        </p:txBody>
      </p:sp>
      <p:pic>
        <p:nvPicPr>
          <p:cNvPr id="70" name="Image 22" descr="preencoded.png">    </p:cNvPr>
          <p:cNvPicPr>
            <a:picLocks noChangeAspect="1"/>
          </p:cNvPicPr>
          <p:nvPr/>
        </p:nvPicPr>
        <p:blipFill>
          <a:blip r:embed="rId23"/>
          <a:stretch>
            <a:fillRect/>
          </a:stretch>
        </p:blipFill>
        <p:spPr>
          <a:xfrm>
            <a:off x="4857750" y="5182791"/>
            <a:ext cx="75009" cy="92869"/>
          </a:xfrm>
          <a:prstGeom prst="rect">
            <a:avLst/>
          </a:prstGeom>
        </p:spPr>
      </p:pic>
      <p:sp>
        <p:nvSpPr>
          <p:cNvPr id="71" name="Text 46"/>
          <p:cNvSpPr/>
          <p:nvPr/>
        </p:nvSpPr>
        <p:spPr>
          <a:xfrm>
            <a:off x="4989909" y="5157788"/>
            <a:ext cx="2673727" cy="142875"/>
          </a:xfrm>
          <a:prstGeom prst="rect">
            <a:avLst/>
          </a:prstGeom>
          <a:noFill/>
          <a:ln/>
        </p:spPr>
        <p:txBody>
          <a:bodyPr wrap="square" lIns="0" tIns="0" rIns="0" bIns="0" rtlCol="0" anchor="ctr"/>
          <a:lstStyle/>
          <a:p>
            <a:pPr algn="l" indent="0" marL="0">
              <a:lnSpc>
                <a:spcPts val="1100"/>
              </a:lnSpc>
              <a:buNone/>
            </a:pPr>
            <a:r>
              <a:rPr lang="en-US" sz="800" dirty="0">
                <a:solidFill>
                  <a:srgbClr val="4B5563"/>
                </a:solidFill>
                <a:latin typeface="Inter" pitchFamily="34" charset="0"/>
                <a:ea typeface="Inter" pitchFamily="34" charset="-122"/>
                <a:cs typeface="Inter" pitchFamily="34" charset="-120"/>
              </a:rPr>
              <a:t>Automatische horizontale Skalierung bei hoher Last</a:t>
            </a:r>
            <a:endParaRPr lang="en-US" sz="800" dirty="0"/>
          </a:p>
        </p:txBody>
      </p:sp>
      <p:pic>
        <p:nvPicPr>
          <p:cNvPr id="72" name="Image 23" descr="preencoded.png">    </p:cNvPr>
          <p:cNvPicPr>
            <a:picLocks noChangeAspect="1"/>
          </p:cNvPicPr>
          <p:nvPr/>
        </p:nvPicPr>
        <p:blipFill>
          <a:blip r:embed="rId24"/>
          <a:stretch>
            <a:fillRect/>
          </a:stretch>
        </p:blipFill>
        <p:spPr>
          <a:xfrm>
            <a:off x="4857750" y="5347097"/>
            <a:ext cx="87511" cy="107156"/>
          </a:xfrm>
          <a:prstGeom prst="rect">
            <a:avLst/>
          </a:prstGeom>
        </p:spPr>
      </p:pic>
      <p:sp>
        <p:nvSpPr>
          <p:cNvPr id="73" name="Text 47"/>
          <p:cNvSpPr/>
          <p:nvPr/>
        </p:nvSpPr>
        <p:spPr>
          <a:xfrm>
            <a:off x="5002411" y="5329238"/>
            <a:ext cx="2166239" cy="142875"/>
          </a:xfrm>
          <a:prstGeom prst="rect">
            <a:avLst/>
          </a:prstGeom>
          <a:noFill/>
          <a:ln/>
        </p:spPr>
        <p:txBody>
          <a:bodyPr wrap="square" lIns="0" tIns="0" rIns="0" bIns="0" rtlCol="0" anchor="ctr"/>
          <a:lstStyle/>
          <a:p>
            <a:pPr algn="l" indent="0" marL="0">
              <a:lnSpc>
                <a:spcPts val="1100"/>
              </a:lnSpc>
              <a:buNone/>
            </a:pPr>
            <a:r>
              <a:rPr lang="en-US" sz="800" dirty="0">
                <a:solidFill>
                  <a:srgbClr val="4B5563"/>
                </a:solidFill>
                <a:latin typeface="Inter" pitchFamily="34" charset="0"/>
                <a:ea typeface="Inter" pitchFamily="34" charset="-122"/>
                <a:cs typeface="Inter" pitchFamily="34" charset="-120"/>
              </a:rPr>
              <a:t>Read-Replicas für Datenbankoptimierung</a:t>
            </a:r>
            <a:endParaRPr lang="en-US" sz="800" dirty="0"/>
          </a:p>
        </p:txBody>
      </p:sp>
      <p:sp>
        <p:nvSpPr>
          <p:cNvPr id="74" name="Text 48"/>
          <p:cNvSpPr/>
          <p:nvPr/>
        </p:nvSpPr>
        <p:spPr>
          <a:xfrm>
            <a:off x="4857750" y="5614988"/>
            <a:ext cx="4023360" cy="200025"/>
          </a:xfrm>
          <a:prstGeom prst="rect">
            <a:avLst/>
          </a:prstGeom>
          <a:noFill/>
          <a:ln/>
        </p:spPr>
        <p:txBody>
          <a:bodyPr wrap="square" lIns="0" tIns="0" rIns="0" bIns="0" rtlCol="0" anchor="t"/>
          <a:lstStyle/>
          <a:p>
            <a:pPr algn="l" indent="0" marL="0">
              <a:lnSpc>
                <a:spcPts val="1600"/>
              </a:lnSpc>
              <a:buNone/>
            </a:pPr>
            <a:r>
              <a:rPr lang="en-US" sz="1000" dirty="0">
                <a:solidFill>
                  <a:srgbClr val="1F2937"/>
                </a:solidFill>
                <a:latin typeface="Inter" pitchFamily="34" charset="0"/>
                <a:ea typeface="Inter" pitchFamily="34" charset="-122"/>
                <a:cs typeface="Inter" pitchFamily="34" charset="-120"/>
              </a:rPr>
              <a:t>Sicherheitskonzept für Finanzdaten</a:t>
            </a:r>
            <a:endParaRPr lang="en-US" sz="1000" dirty="0"/>
          </a:p>
        </p:txBody>
      </p:sp>
      <p:pic>
        <p:nvPicPr>
          <p:cNvPr id="75" name="Image 24" descr="preencoded.png">    </p:cNvPr>
          <p:cNvPicPr>
            <a:picLocks noChangeAspect="1"/>
          </p:cNvPicPr>
          <p:nvPr/>
        </p:nvPicPr>
        <p:blipFill>
          <a:blip r:embed="rId25"/>
          <a:stretch>
            <a:fillRect/>
          </a:stretch>
        </p:blipFill>
        <p:spPr>
          <a:xfrm>
            <a:off x="4857750" y="5897166"/>
            <a:ext cx="114300" cy="121444"/>
          </a:xfrm>
          <a:prstGeom prst="rect">
            <a:avLst/>
          </a:prstGeom>
        </p:spPr>
      </p:pic>
      <p:sp>
        <p:nvSpPr>
          <p:cNvPr id="76" name="Text 49"/>
          <p:cNvSpPr/>
          <p:nvPr/>
        </p:nvSpPr>
        <p:spPr>
          <a:xfrm>
            <a:off x="5057775" y="5872163"/>
            <a:ext cx="3238530"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End-to-End Verschlüsselung aller Finanzinformationen</a:t>
            </a:r>
            <a:endParaRPr lang="en-US" sz="900" dirty="0"/>
          </a:p>
        </p:txBody>
      </p:sp>
      <p:pic>
        <p:nvPicPr>
          <p:cNvPr id="77" name="Image 25" descr="preencoded.png">    </p:cNvPr>
          <p:cNvPicPr>
            <a:picLocks noChangeAspect="1"/>
          </p:cNvPicPr>
          <p:nvPr/>
        </p:nvPicPr>
        <p:blipFill>
          <a:blip r:embed="rId26"/>
          <a:stretch>
            <a:fillRect/>
          </a:stretch>
        </p:blipFill>
        <p:spPr>
          <a:xfrm>
            <a:off x="4857750" y="6129338"/>
            <a:ext cx="100013" cy="114300"/>
          </a:xfrm>
          <a:prstGeom prst="rect">
            <a:avLst/>
          </a:prstGeom>
        </p:spPr>
      </p:pic>
      <p:sp>
        <p:nvSpPr>
          <p:cNvPr id="78" name="Text 50"/>
          <p:cNvSpPr/>
          <p:nvPr/>
        </p:nvSpPr>
        <p:spPr>
          <a:xfrm>
            <a:off x="5043488" y="6100763"/>
            <a:ext cx="2190461"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AWS IAM mit Least-Privilege-Prinzip</a:t>
            </a:r>
            <a:endParaRPr lang="en-US" sz="900" dirty="0"/>
          </a:p>
        </p:txBody>
      </p:sp>
      <p:pic>
        <p:nvPicPr>
          <p:cNvPr id="79" name="Image 26" descr="preencoded.png">    </p:cNvPr>
          <p:cNvPicPr>
            <a:picLocks noChangeAspect="1"/>
          </p:cNvPicPr>
          <p:nvPr/>
        </p:nvPicPr>
        <p:blipFill>
          <a:blip r:embed="rId27"/>
          <a:stretch>
            <a:fillRect/>
          </a:stretch>
        </p:blipFill>
        <p:spPr>
          <a:xfrm>
            <a:off x="4857750" y="6354366"/>
            <a:ext cx="142875" cy="121444"/>
          </a:xfrm>
          <a:prstGeom prst="rect">
            <a:avLst/>
          </a:prstGeom>
        </p:spPr>
      </p:pic>
      <p:sp>
        <p:nvSpPr>
          <p:cNvPr id="80" name="Text 51"/>
          <p:cNvSpPr/>
          <p:nvPr/>
        </p:nvSpPr>
        <p:spPr>
          <a:xfrm>
            <a:off x="5086350" y="6329363"/>
            <a:ext cx="3026483"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Compliance mit Finanzregulatorien (DSGVO, PSD2)</a:t>
            </a:r>
            <a:endParaRPr lang="en-US" sz="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9144000" cy="5972175"/>
          </a:xfrm>
          <a:prstGeom prst="roundRect">
            <a:avLst>
              <a:gd name="adj" fmla="val 0"/>
            </a:avLst>
          </a:prstGeom>
          <a:solidFill>
            <a:srgbClr val="FFFFFF"/>
          </a:solidFill>
          <a:ln/>
        </p:spPr>
      </p:sp>
      <p:sp>
        <p:nvSpPr>
          <p:cNvPr id="3" name="Shape 1"/>
          <p:cNvSpPr/>
          <p:nvPr/>
        </p:nvSpPr>
        <p:spPr>
          <a:xfrm>
            <a:off x="0" y="0"/>
            <a:ext cx="9144000" cy="5972175"/>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Containerisierung mit Docker &amp; Kubernetes</a:t>
            </a:r>
            <a:endParaRPr lang="en-US" sz="2700" dirty="0"/>
          </a:p>
        </p:txBody>
      </p:sp>
      <p:sp>
        <p:nvSpPr>
          <p:cNvPr id="5" name="Shape 3"/>
          <p:cNvSpPr/>
          <p:nvPr/>
        </p:nvSpPr>
        <p:spPr>
          <a:xfrm>
            <a:off x="457200" y="1028700"/>
            <a:ext cx="4800600" cy="3978176"/>
          </a:xfrm>
          <a:prstGeom prst="roundRect">
            <a:avLst>
              <a:gd name="adj" fmla="val 2155"/>
            </a:avLst>
          </a:prstGeom>
          <a:solidFill>
            <a:srgbClr val="FFFFFF"/>
          </a:solidFill>
          <a:ln/>
          <a:effectLst>
            <a:outerShdw sx="100000" sy="100000" kx="0" ky="0" algn="bl" rotWithShape="0" blurRad="190500" dist="127000" dir="5400000">
              <a:srgbClr val="000000">
                <a:alpha val="10000"/>
              </a:srgbClr>
            </a:outerShdw>
          </a:effectLst>
        </p:spPr>
      </p:sp>
      <p:pic>
        <p:nvPicPr>
          <p:cNvPr id="6" name="Image 0" descr="preencoded.png">    </p:cNvPr>
          <p:cNvPicPr>
            <a:picLocks noChangeAspect="1"/>
          </p:cNvPicPr>
          <p:nvPr/>
        </p:nvPicPr>
        <p:blipFill>
          <a:blip r:embed="rId1"/>
          <a:stretch>
            <a:fillRect/>
          </a:stretch>
        </p:blipFill>
        <p:spPr>
          <a:xfrm>
            <a:off x="571500" y="1143000"/>
            <a:ext cx="4572000" cy="3749576"/>
          </a:xfrm>
          <a:prstGeom prst="rect">
            <a:avLst/>
          </a:prstGeom>
        </p:spPr>
      </p:pic>
      <p:sp>
        <p:nvSpPr>
          <p:cNvPr id="7" name="Shape 4"/>
          <p:cNvSpPr/>
          <p:nvPr/>
        </p:nvSpPr>
        <p:spPr>
          <a:xfrm>
            <a:off x="5486400" y="1028700"/>
            <a:ext cx="3200400" cy="4486275"/>
          </a:xfrm>
          <a:prstGeom prst="roundRect">
            <a:avLst>
              <a:gd name="adj" fmla="val 2679"/>
            </a:avLst>
          </a:prstGeom>
          <a:solidFill>
            <a:srgbClr val="F2F2F2"/>
          </a:solidFill>
          <a:ln/>
          <a:effectLst>
            <a:outerShdw sx="100000" sy="100000" kx="0" ky="0" algn="bl" rotWithShape="0" blurRad="190500" dist="127000" dir="5400000">
              <a:srgbClr val="000000">
                <a:alpha val="10000"/>
              </a:srgbClr>
            </a:outerShdw>
          </a:effectLst>
        </p:spPr>
      </p:sp>
      <p:sp>
        <p:nvSpPr>
          <p:cNvPr id="8" name="Text 5"/>
          <p:cNvSpPr/>
          <p:nvPr/>
        </p:nvSpPr>
        <p:spPr>
          <a:xfrm>
            <a:off x="5657850" y="1200150"/>
            <a:ext cx="3143250"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Vorteile</a:t>
            </a:r>
            <a:endParaRPr lang="en-US" sz="1700" dirty="0"/>
          </a:p>
        </p:txBody>
      </p:sp>
      <p:sp>
        <p:nvSpPr>
          <p:cNvPr id="9" name="Shape 6"/>
          <p:cNvSpPr/>
          <p:nvPr/>
        </p:nvSpPr>
        <p:spPr>
          <a:xfrm>
            <a:off x="5657850" y="1657350"/>
            <a:ext cx="257175" cy="314325"/>
          </a:xfrm>
          <a:prstGeom prst="roundRect">
            <a:avLst>
              <a:gd name="adj" fmla="val 50000"/>
            </a:avLst>
          </a:prstGeom>
          <a:solidFill>
            <a:srgbClr val="00C2FF"/>
          </a:solidFill>
          <a:ln/>
        </p:spPr>
      </p:sp>
      <p:pic>
        <p:nvPicPr>
          <p:cNvPr id="10" name="Image 1" descr="preencoded.png">    </p:cNvPr>
          <p:cNvPicPr>
            <a:picLocks noChangeAspect="1"/>
          </p:cNvPicPr>
          <p:nvPr/>
        </p:nvPicPr>
        <p:blipFill>
          <a:blip r:embed="rId2"/>
          <a:stretch>
            <a:fillRect/>
          </a:stretch>
        </p:blipFill>
        <p:spPr>
          <a:xfrm>
            <a:off x="5715000" y="1746647"/>
            <a:ext cx="142875" cy="135731"/>
          </a:xfrm>
          <a:prstGeom prst="rect">
            <a:avLst/>
          </a:prstGeom>
        </p:spPr>
      </p:pic>
      <p:sp>
        <p:nvSpPr>
          <p:cNvPr id="11" name="Text 7"/>
          <p:cNvSpPr/>
          <p:nvPr/>
        </p:nvSpPr>
        <p:spPr>
          <a:xfrm>
            <a:off x="6029325" y="1628775"/>
            <a:ext cx="2734628"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Skalierbarkeit</a:t>
            </a:r>
            <a:endParaRPr lang="en-US" sz="1400" dirty="0"/>
          </a:p>
        </p:txBody>
      </p:sp>
      <p:sp>
        <p:nvSpPr>
          <p:cNvPr id="12" name="Text 8"/>
          <p:cNvSpPr/>
          <p:nvPr/>
        </p:nvSpPr>
        <p:spPr>
          <a:xfrm>
            <a:off x="6029325" y="1871663"/>
            <a:ext cx="2473858" cy="3714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Automatische Skalierung basierend auf Last und Ressourcenbedarf</a:t>
            </a:r>
            <a:endParaRPr lang="en-US" sz="1100" dirty="0"/>
          </a:p>
        </p:txBody>
      </p:sp>
      <p:sp>
        <p:nvSpPr>
          <p:cNvPr id="13" name="Shape 9"/>
          <p:cNvSpPr/>
          <p:nvPr/>
        </p:nvSpPr>
        <p:spPr>
          <a:xfrm>
            <a:off x="5657850" y="2428875"/>
            <a:ext cx="257175" cy="314325"/>
          </a:xfrm>
          <a:prstGeom prst="roundRect">
            <a:avLst>
              <a:gd name="adj" fmla="val 50000"/>
            </a:avLst>
          </a:prstGeom>
          <a:solidFill>
            <a:srgbClr val="00C2FF"/>
          </a:solidFill>
          <a:ln/>
        </p:spPr>
      </p:sp>
      <p:pic>
        <p:nvPicPr>
          <p:cNvPr id="14" name="Image 2" descr="preencoded.png">    </p:cNvPr>
          <p:cNvPicPr>
            <a:picLocks noChangeAspect="1"/>
          </p:cNvPicPr>
          <p:nvPr/>
        </p:nvPicPr>
        <p:blipFill>
          <a:blip r:embed="rId3"/>
          <a:stretch>
            <a:fillRect/>
          </a:stretch>
        </p:blipFill>
        <p:spPr>
          <a:xfrm>
            <a:off x="5715000" y="2511028"/>
            <a:ext cx="142875" cy="150019"/>
          </a:xfrm>
          <a:prstGeom prst="rect">
            <a:avLst/>
          </a:prstGeom>
        </p:spPr>
      </p:pic>
      <p:sp>
        <p:nvSpPr>
          <p:cNvPr id="15" name="Text 10"/>
          <p:cNvSpPr/>
          <p:nvPr/>
        </p:nvSpPr>
        <p:spPr>
          <a:xfrm>
            <a:off x="6029325" y="2400300"/>
            <a:ext cx="2734628"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Isolierung</a:t>
            </a:r>
            <a:endParaRPr lang="en-US" sz="1400" dirty="0"/>
          </a:p>
        </p:txBody>
      </p:sp>
      <p:sp>
        <p:nvSpPr>
          <p:cNvPr id="16" name="Text 11"/>
          <p:cNvSpPr/>
          <p:nvPr/>
        </p:nvSpPr>
        <p:spPr>
          <a:xfrm>
            <a:off x="6029325" y="2643188"/>
            <a:ext cx="2327858" cy="3714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Strikte Trennung der Services für verbesserte Sicherheit</a:t>
            </a:r>
            <a:endParaRPr lang="en-US" sz="1100" dirty="0"/>
          </a:p>
        </p:txBody>
      </p:sp>
      <p:sp>
        <p:nvSpPr>
          <p:cNvPr id="17" name="Shape 12"/>
          <p:cNvSpPr/>
          <p:nvPr/>
        </p:nvSpPr>
        <p:spPr>
          <a:xfrm>
            <a:off x="5657850" y="3200400"/>
            <a:ext cx="257175" cy="314325"/>
          </a:xfrm>
          <a:prstGeom prst="roundRect">
            <a:avLst>
              <a:gd name="adj" fmla="val 50000"/>
            </a:avLst>
          </a:prstGeom>
          <a:solidFill>
            <a:srgbClr val="00C2FF"/>
          </a:solidFill>
          <a:ln/>
        </p:spPr>
      </p:sp>
      <p:pic>
        <p:nvPicPr>
          <p:cNvPr id="18" name="Image 3" descr="preencoded.png">    </p:cNvPr>
          <p:cNvPicPr>
            <a:picLocks noChangeAspect="1"/>
          </p:cNvPicPr>
          <p:nvPr/>
        </p:nvPicPr>
        <p:blipFill>
          <a:blip r:embed="rId4"/>
          <a:stretch>
            <a:fillRect/>
          </a:stretch>
        </p:blipFill>
        <p:spPr>
          <a:xfrm>
            <a:off x="5715000" y="3282553"/>
            <a:ext cx="142875" cy="150019"/>
          </a:xfrm>
          <a:prstGeom prst="rect">
            <a:avLst/>
          </a:prstGeom>
        </p:spPr>
      </p:pic>
      <p:sp>
        <p:nvSpPr>
          <p:cNvPr id="19" name="Text 13"/>
          <p:cNvSpPr/>
          <p:nvPr/>
        </p:nvSpPr>
        <p:spPr>
          <a:xfrm>
            <a:off x="6029325" y="3171825"/>
            <a:ext cx="2734628"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Deployment</a:t>
            </a:r>
            <a:endParaRPr lang="en-US" sz="1400" dirty="0"/>
          </a:p>
        </p:txBody>
      </p:sp>
      <p:sp>
        <p:nvSpPr>
          <p:cNvPr id="20" name="Text 14"/>
          <p:cNvSpPr/>
          <p:nvPr/>
        </p:nvSpPr>
        <p:spPr>
          <a:xfrm>
            <a:off x="6029325" y="3414713"/>
            <a:ext cx="2529669" cy="3714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Schnelles Rollout und Rollback ohne Downtime</a:t>
            </a:r>
            <a:endParaRPr lang="en-US" sz="1100" dirty="0"/>
          </a:p>
        </p:txBody>
      </p:sp>
      <p:sp>
        <p:nvSpPr>
          <p:cNvPr id="21" name="Shape 15"/>
          <p:cNvSpPr/>
          <p:nvPr/>
        </p:nvSpPr>
        <p:spPr>
          <a:xfrm>
            <a:off x="5657850" y="3971925"/>
            <a:ext cx="257175" cy="314325"/>
          </a:xfrm>
          <a:prstGeom prst="roundRect">
            <a:avLst>
              <a:gd name="adj" fmla="val 50000"/>
            </a:avLst>
          </a:prstGeom>
          <a:solidFill>
            <a:srgbClr val="00C2FF"/>
          </a:solidFill>
          <a:ln/>
        </p:spPr>
      </p:sp>
      <p:pic>
        <p:nvPicPr>
          <p:cNvPr id="22" name="Image 4" descr="preencoded.png">    </p:cNvPr>
          <p:cNvPicPr>
            <a:picLocks noChangeAspect="1"/>
          </p:cNvPicPr>
          <p:nvPr/>
        </p:nvPicPr>
        <p:blipFill>
          <a:blip r:embed="rId5"/>
          <a:stretch>
            <a:fillRect/>
          </a:stretch>
        </p:blipFill>
        <p:spPr>
          <a:xfrm>
            <a:off x="5715000" y="4064794"/>
            <a:ext cx="142875" cy="128588"/>
          </a:xfrm>
          <a:prstGeom prst="rect">
            <a:avLst/>
          </a:prstGeom>
        </p:spPr>
      </p:pic>
      <p:sp>
        <p:nvSpPr>
          <p:cNvPr id="23" name="Text 16"/>
          <p:cNvSpPr/>
          <p:nvPr/>
        </p:nvSpPr>
        <p:spPr>
          <a:xfrm>
            <a:off x="6029325" y="3943350"/>
            <a:ext cx="2734628"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Verfügbarkeit</a:t>
            </a:r>
            <a:endParaRPr lang="en-US" sz="1400" dirty="0"/>
          </a:p>
        </p:txBody>
      </p:sp>
      <p:sp>
        <p:nvSpPr>
          <p:cNvPr id="24" name="Text 17"/>
          <p:cNvSpPr/>
          <p:nvPr/>
        </p:nvSpPr>
        <p:spPr>
          <a:xfrm>
            <a:off x="6029325" y="4186238"/>
            <a:ext cx="2130847" cy="3714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Self-Healing bei Ausfällen und automatische Lastverteilung</a:t>
            </a:r>
            <a:endParaRPr lang="en-US" sz="1100" dirty="0"/>
          </a:p>
        </p:txBody>
      </p:sp>
      <p:sp>
        <p:nvSpPr>
          <p:cNvPr id="25" name="Shape 18"/>
          <p:cNvSpPr/>
          <p:nvPr/>
        </p:nvSpPr>
        <p:spPr>
          <a:xfrm>
            <a:off x="5657850" y="4743450"/>
            <a:ext cx="292894" cy="314325"/>
          </a:xfrm>
          <a:prstGeom prst="roundRect">
            <a:avLst>
              <a:gd name="adj" fmla="val 50000"/>
            </a:avLst>
          </a:prstGeom>
          <a:solidFill>
            <a:srgbClr val="00C2FF"/>
          </a:solidFill>
          <a:ln/>
        </p:spPr>
      </p:sp>
      <p:pic>
        <p:nvPicPr>
          <p:cNvPr id="26" name="Image 5" descr="preencoded.png">    </p:cNvPr>
          <p:cNvPicPr>
            <a:picLocks noChangeAspect="1"/>
          </p:cNvPicPr>
          <p:nvPr/>
        </p:nvPicPr>
        <p:blipFill>
          <a:blip r:embed="rId6"/>
          <a:stretch>
            <a:fillRect/>
          </a:stretch>
        </p:blipFill>
        <p:spPr>
          <a:xfrm>
            <a:off x="5715000" y="4825603"/>
            <a:ext cx="178594" cy="150019"/>
          </a:xfrm>
          <a:prstGeom prst="rect">
            <a:avLst/>
          </a:prstGeom>
        </p:spPr>
      </p:pic>
      <p:sp>
        <p:nvSpPr>
          <p:cNvPr id="27" name="Text 19"/>
          <p:cNvSpPr/>
          <p:nvPr/>
        </p:nvSpPr>
        <p:spPr>
          <a:xfrm>
            <a:off x="6065044" y="4714875"/>
            <a:ext cx="2695337"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Konfiguration</a:t>
            </a:r>
            <a:endParaRPr lang="en-US" sz="1400" dirty="0"/>
          </a:p>
        </p:txBody>
      </p:sp>
      <p:sp>
        <p:nvSpPr>
          <p:cNvPr id="28" name="Text 20"/>
          <p:cNvSpPr/>
          <p:nvPr/>
        </p:nvSpPr>
        <p:spPr>
          <a:xfrm>
            <a:off x="6065044" y="4957763"/>
            <a:ext cx="2071464" cy="3714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Zentralisierte Config &amp; Secret Management</a:t>
            </a:r>
            <a:endParaRPr lang="en-US" sz="11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9144000" cy="8702092"/>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8702092"/>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CI/CD-Pipeline</a:t>
            </a:r>
            <a:endParaRPr lang="en-US" sz="2700" dirty="0"/>
          </a:p>
        </p:txBody>
      </p:sp>
      <p:sp>
        <p:nvSpPr>
          <p:cNvPr id="5" name="Shape 2"/>
          <p:cNvSpPr/>
          <p:nvPr/>
        </p:nvSpPr>
        <p:spPr>
          <a:xfrm>
            <a:off x="457200" y="1028700"/>
            <a:ext cx="8229600" cy="4501567"/>
          </a:xfrm>
          <a:prstGeom prst="roundRect">
            <a:avLst>
              <a:gd name="adj" fmla="val 1904"/>
            </a:avLst>
          </a:prstGeom>
          <a:solidFill>
            <a:srgbClr val="FFFFFF"/>
          </a:solidFill>
          <a:ln/>
          <a:effectLst>
            <a:outerShdw sx="100000" sy="100000" kx="0" ky="0" algn="bl" rotWithShape="0" blurRad="190500" dist="127000" dir="5400000">
              <a:srgbClr val="000000">
                <a:alpha val="10000"/>
              </a:srgbClr>
            </a:outerShdw>
          </a:effectLst>
        </p:spPr>
      </p:sp>
      <p:pic>
        <p:nvPicPr>
          <p:cNvPr id="6" name="Image 1" descr="preencoded.png">    </p:cNvPr>
          <p:cNvPicPr>
            <a:picLocks noChangeAspect="1"/>
          </p:cNvPicPr>
          <p:nvPr/>
        </p:nvPicPr>
        <p:blipFill>
          <a:blip r:embed="rId2"/>
          <a:stretch>
            <a:fillRect/>
          </a:stretch>
        </p:blipFill>
        <p:spPr>
          <a:xfrm>
            <a:off x="628650" y="1200150"/>
            <a:ext cx="7886700" cy="4158667"/>
          </a:xfrm>
          <a:prstGeom prst="rect">
            <a:avLst/>
          </a:prstGeom>
        </p:spPr>
      </p:pic>
      <p:sp>
        <p:nvSpPr>
          <p:cNvPr id="7" name="Shape 3"/>
          <p:cNvSpPr/>
          <p:nvPr/>
        </p:nvSpPr>
        <p:spPr>
          <a:xfrm>
            <a:off x="457200" y="5816017"/>
            <a:ext cx="2590726" cy="2428875"/>
          </a:xfrm>
          <a:prstGeom prst="roundRect">
            <a:avLst>
              <a:gd name="adj" fmla="val 3529"/>
            </a:avLst>
          </a:prstGeom>
          <a:solidFill>
            <a:srgbClr val="F2F2F2"/>
          </a:solidFill>
          <a:ln/>
          <a:effectLst>
            <a:outerShdw sx="100000" sy="100000" kx="0" ky="0" algn="bl" rotWithShape="0" blurRad="76200" dist="50800" dir="5400000">
              <a:srgbClr val="000000">
                <a:alpha val="10000"/>
              </a:srgbClr>
            </a:outerShdw>
          </a:effectLst>
        </p:spPr>
      </p:sp>
      <p:sp>
        <p:nvSpPr>
          <p:cNvPr id="8" name="Text 4"/>
          <p:cNvSpPr/>
          <p:nvPr/>
        </p:nvSpPr>
        <p:spPr>
          <a:xfrm>
            <a:off x="857250" y="5987467"/>
            <a:ext cx="2238682"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Eingesetzte Tools</a:t>
            </a:r>
            <a:endParaRPr lang="en-US" sz="1400" dirty="0"/>
          </a:p>
        </p:txBody>
      </p:sp>
      <p:pic>
        <p:nvPicPr>
          <p:cNvPr id="9" name="Image 2" descr="preencoded.png">    </p:cNvPr>
          <p:cNvPicPr>
            <a:picLocks noChangeAspect="1"/>
          </p:cNvPicPr>
          <p:nvPr/>
        </p:nvPicPr>
        <p:blipFill>
          <a:blip r:embed="rId3"/>
          <a:stretch>
            <a:fillRect/>
          </a:stretch>
        </p:blipFill>
        <p:spPr>
          <a:xfrm>
            <a:off x="628650" y="6012470"/>
            <a:ext cx="171450" cy="178594"/>
          </a:xfrm>
          <a:prstGeom prst="rect">
            <a:avLst/>
          </a:prstGeom>
        </p:spPr>
      </p:pic>
      <p:pic>
        <p:nvPicPr>
          <p:cNvPr id="10" name="Image 3" descr="preencoded.png">    </p:cNvPr>
          <p:cNvPicPr>
            <a:picLocks noChangeAspect="1"/>
          </p:cNvPicPr>
          <p:nvPr/>
        </p:nvPicPr>
        <p:blipFill>
          <a:blip r:embed="rId4"/>
          <a:stretch>
            <a:fillRect/>
          </a:stretch>
        </p:blipFill>
        <p:spPr>
          <a:xfrm>
            <a:off x="628650" y="6358942"/>
            <a:ext cx="138410" cy="142875"/>
          </a:xfrm>
          <a:prstGeom prst="rect">
            <a:avLst/>
          </a:prstGeom>
        </p:spPr>
      </p:pic>
      <p:sp>
        <p:nvSpPr>
          <p:cNvPr id="11" name="Text 5"/>
          <p:cNvSpPr/>
          <p:nvPr/>
        </p:nvSpPr>
        <p:spPr>
          <a:xfrm>
            <a:off x="852785" y="6330367"/>
            <a:ext cx="2220822"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GitHub Actions für Workflows</a:t>
            </a:r>
            <a:endParaRPr lang="en-US" sz="1100" dirty="0"/>
          </a:p>
        </p:txBody>
      </p:sp>
      <p:pic>
        <p:nvPicPr>
          <p:cNvPr id="12" name="Image 4" descr="preencoded.png">    </p:cNvPr>
          <p:cNvPicPr>
            <a:picLocks noChangeAspect="1"/>
          </p:cNvPicPr>
          <p:nvPr/>
        </p:nvPicPr>
        <p:blipFill>
          <a:blip r:embed="rId5"/>
          <a:stretch>
            <a:fillRect/>
          </a:stretch>
        </p:blipFill>
        <p:spPr>
          <a:xfrm>
            <a:off x="628650" y="6648264"/>
            <a:ext cx="125016" cy="135731"/>
          </a:xfrm>
          <a:prstGeom prst="rect">
            <a:avLst/>
          </a:prstGeom>
        </p:spPr>
      </p:pic>
      <p:sp>
        <p:nvSpPr>
          <p:cNvPr id="13" name="Text 6"/>
          <p:cNvSpPr/>
          <p:nvPr/>
        </p:nvSpPr>
        <p:spPr>
          <a:xfrm>
            <a:off x="839391" y="6616117"/>
            <a:ext cx="2044461"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Docker &amp; Docker Compose</a:t>
            </a:r>
            <a:endParaRPr lang="en-US" sz="1100" dirty="0"/>
          </a:p>
        </p:txBody>
      </p:sp>
      <p:pic>
        <p:nvPicPr>
          <p:cNvPr id="14" name="Image 5" descr="preencoded.png">    </p:cNvPr>
          <p:cNvPicPr>
            <a:picLocks noChangeAspect="1"/>
          </p:cNvPicPr>
          <p:nvPr/>
        </p:nvPicPr>
        <p:blipFill>
          <a:blip r:embed="rId6"/>
          <a:stretch>
            <a:fillRect/>
          </a:stretch>
        </p:blipFill>
        <p:spPr>
          <a:xfrm>
            <a:off x="628650" y="6926870"/>
            <a:ext cx="142875" cy="150019"/>
          </a:xfrm>
          <a:prstGeom prst="rect">
            <a:avLst/>
          </a:prstGeom>
        </p:spPr>
      </p:pic>
      <p:sp>
        <p:nvSpPr>
          <p:cNvPr id="15" name="Text 7"/>
          <p:cNvSpPr/>
          <p:nvPr/>
        </p:nvSpPr>
        <p:spPr>
          <a:xfrm>
            <a:off x="857250" y="6901867"/>
            <a:ext cx="2051047"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Helm für K8s-Deployments</a:t>
            </a:r>
            <a:endParaRPr lang="en-US" sz="1100" dirty="0"/>
          </a:p>
        </p:txBody>
      </p:sp>
      <p:pic>
        <p:nvPicPr>
          <p:cNvPr id="16" name="Image 6" descr="preencoded.png">    </p:cNvPr>
          <p:cNvPicPr>
            <a:picLocks noChangeAspect="1"/>
          </p:cNvPicPr>
          <p:nvPr/>
        </p:nvPicPr>
        <p:blipFill>
          <a:blip r:embed="rId7"/>
          <a:stretch>
            <a:fillRect/>
          </a:stretch>
        </p:blipFill>
        <p:spPr>
          <a:xfrm>
            <a:off x="628650" y="7212620"/>
            <a:ext cx="142875" cy="150019"/>
          </a:xfrm>
          <a:prstGeom prst="rect">
            <a:avLst/>
          </a:prstGeom>
        </p:spPr>
      </p:pic>
      <p:sp>
        <p:nvSpPr>
          <p:cNvPr id="17" name="Text 8"/>
          <p:cNvSpPr/>
          <p:nvPr/>
        </p:nvSpPr>
        <p:spPr>
          <a:xfrm>
            <a:off x="857250" y="7187617"/>
            <a:ext cx="1868658"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Jest &amp; Cypress für Tests</a:t>
            </a:r>
            <a:endParaRPr lang="en-US" sz="1100" dirty="0"/>
          </a:p>
        </p:txBody>
      </p:sp>
      <p:pic>
        <p:nvPicPr>
          <p:cNvPr id="18" name="Image 7" descr="preencoded.png">    </p:cNvPr>
          <p:cNvPicPr>
            <a:picLocks noChangeAspect="1"/>
          </p:cNvPicPr>
          <p:nvPr/>
        </p:nvPicPr>
        <p:blipFill>
          <a:blip r:embed="rId8"/>
          <a:stretch>
            <a:fillRect/>
          </a:stretch>
        </p:blipFill>
        <p:spPr>
          <a:xfrm>
            <a:off x="628650" y="7498370"/>
            <a:ext cx="142875" cy="150019"/>
          </a:xfrm>
          <a:prstGeom prst="rect">
            <a:avLst/>
          </a:prstGeom>
        </p:spPr>
      </p:pic>
      <p:sp>
        <p:nvSpPr>
          <p:cNvPr id="19" name="Text 9"/>
          <p:cNvSpPr/>
          <p:nvPr/>
        </p:nvSpPr>
        <p:spPr>
          <a:xfrm>
            <a:off x="857250" y="7473367"/>
            <a:ext cx="2195373"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SonarQube für Code-Qualität</a:t>
            </a:r>
            <a:endParaRPr lang="en-US" sz="1100" dirty="0"/>
          </a:p>
        </p:txBody>
      </p:sp>
      <p:sp>
        <p:nvSpPr>
          <p:cNvPr id="20" name="Shape 10"/>
          <p:cNvSpPr/>
          <p:nvPr/>
        </p:nvSpPr>
        <p:spPr>
          <a:xfrm>
            <a:off x="3276526" y="5816017"/>
            <a:ext cx="2590837" cy="2428875"/>
          </a:xfrm>
          <a:prstGeom prst="roundRect">
            <a:avLst>
              <a:gd name="adj" fmla="val 3529"/>
            </a:avLst>
          </a:prstGeom>
          <a:solidFill>
            <a:srgbClr val="F2F2F2"/>
          </a:solidFill>
          <a:ln/>
          <a:effectLst>
            <a:outerShdw sx="100000" sy="100000" kx="0" ky="0" algn="bl" rotWithShape="0" blurRad="76200" dist="50800" dir="5400000">
              <a:srgbClr val="000000">
                <a:alpha val="10000"/>
              </a:srgbClr>
            </a:outerShdw>
          </a:effectLst>
        </p:spPr>
      </p:sp>
      <p:sp>
        <p:nvSpPr>
          <p:cNvPr id="21" name="Text 11"/>
          <p:cNvSpPr/>
          <p:nvPr/>
        </p:nvSpPr>
        <p:spPr>
          <a:xfrm>
            <a:off x="3676576" y="5987467"/>
            <a:ext cx="2238793"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Teststrategie</a:t>
            </a:r>
            <a:endParaRPr lang="en-US" sz="1400" dirty="0"/>
          </a:p>
        </p:txBody>
      </p:sp>
      <p:pic>
        <p:nvPicPr>
          <p:cNvPr id="22" name="Image 8" descr="preencoded.png">    </p:cNvPr>
          <p:cNvPicPr>
            <a:picLocks noChangeAspect="1"/>
          </p:cNvPicPr>
          <p:nvPr/>
        </p:nvPicPr>
        <p:blipFill>
          <a:blip r:embed="rId9"/>
          <a:stretch>
            <a:fillRect/>
          </a:stretch>
        </p:blipFill>
        <p:spPr>
          <a:xfrm>
            <a:off x="3447976" y="6016042"/>
            <a:ext cx="171450" cy="171450"/>
          </a:xfrm>
          <a:prstGeom prst="rect">
            <a:avLst/>
          </a:prstGeom>
        </p:spPr>
      </p:pic>
      <p:pic>
        <p:nvPicPr>
          <p:cNvPr id="23" name="Image 9" descr="preencoded.png">    </p:cNvPr>
          <p:cNvPicPr>
            <a:picLocks noChangeAspect="1"/>
          </p:cNvPicPr>
          <p:nvPr/>
        </p:nvPicPr>
        <p:blipFill>
          <a:blip r:embed="rId10"/>
          <a:stretch>
            <a:fillRect/>
          </a:stretch>
        </p:blipFill>
        <p:spPr>
          <a:xfrm>
            <a:off x="3447976" y="6355370"/>
            <a:ext cx="142875" cy="150019"/>
          </a:xfrm>
          <a:prstGeom prst="rect">
            <a:avLst/>
          </a:prstGeom>
        </p:spPr>
      </p:pic>
      <p:sp>
        <p:nvSpPr>
          <p:cNvPr id="24" name="Text 12"/>
          <p:cNvSpPr/>
          <p:nvPr/>
        </p:nvSpPr>
        <p:spPr>
          <a:xfrm>
            <a:off x="3676576" y="6330367"/>
            <a:ext cx="2107415"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Unit Tests für Service-Logik</a:t>
            </a:r>
            <a:endParaRPr lang="en-US" sz="1100" dirty="0"/>
          </a:p>
        </p:txBody>
      </p:sp>
      <p:pic>
        <p:nvPicPr>
          <p:cNvPr id="25" name="Image 10" descr="preencoded.png">    </p:cNvPr>
          <p:cNvPicPr>
            <a:picLocks noChangeAspect="1"/>
          </p:cNvPicPr>
          <p:nvPr/>
        </p:nvPicPr>
        <p:blipFill>
          <a:blip r:embed="rId11"/>
          <a:stretch>
            <a:fillRect/>
          </a:stretch>
        </p:blipFill>
        <p:spPr>
          <a:xfrm>
            <a:off x="3447976" y="6641120"/>
            <a:ext cx="142875" cy="150019"/>
          </a:xfrm>
          <a:prstGeom prst="rect">
            <a:avLst/>
          </a:prstGeom>
        </p:spPr>
      </p:pic>
      <p:sp>
        <p:nvSpPr>
          <p:cNvPr id="26" name="Text 13"/>
          <p:cNvSpPr/>
          <p:nvPr/>
        </p:nvSpPr>
        <p:spPr>
          <a:xfrm>
            <a:off x="3676576" y="6616117"/>
            <a:ext cx="2105062"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Integration Tests mit Test-Containers</a:t>
            </a:r>
            <a:endParaRPr lang="en-US" sz="1100" dirty="0"/>
          </a:p>
        </p:txBody>
      </p:sp>
      <p:pic>
        <p:nvPicPr>
          <p:cNvPr id="27" name="Image 11" descr="preencoded.png">    </p:cNvPr>
          <p:cNvPicPr>
            <a:picLocks noChangeAspect="1"/>
          </p:cNvPicPr>
          <p:nvPr/>
        </p:nvPicPr>
        <p:blipFill>
          <a:blip r:embed="rId12"/>
          <a:stretch>
            <a:fillRect/>
          </a:stretch>
        </p:blipFill>
        <p:spPr>
          <a:xfrm>
            <a:off x="3447976" y="7126895"/>
            <a:ext cx="142875" cy="150019"/>
          </a:xfrm>
          <a:prstGeom prst="rect">
            <a:avLst/>
          </a:prstGeom>
        </p:spPr>
      </p:pic>
      <p:sp>
        <p:nvSpPr>
          <p:cNvPr id="28" name="Text 14"/>
          <p:cNvSpPr/>
          <p:nvPr/>
        </p:nvSpPr>
        <p:spPr>
          <a:xfrm>
            <a:off x="3676576" y="7101892"/>
            <a:ext cx="2105062"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E2E-Tests für kritische User Flows</a:t>
            </a:r>
            <a:endParaRPr lang="en-US" sz="1100" dirty="0"/>
          </a:p>
        </p:txBody>
      </p:sp>
      <p:pic>
        <p:nvPicPr>
          <p:cNvPr id="29" name="Image 12" descr="preencoded.png">    </p:cNvPr>
          <p:cNvPicPr>
            <a:picLocks noChangeAspect="1"/>
          </p:cNvPicPr>
          <p:nvPr/>
        </p:nvPicPr>
        <p:blipFill>
          <a:blip r:embed="rId13"/>
          <a:stretch>
            <a:fillRect/>
          </a:stretch>
        </p:blipFill>
        <p:spPr>
          <a:xfrm>
            <a:off x="3447976" y="7612670"/>
            <a:ext cx="142875" cy="150019"/>
          </a:xfrm>
          <a:prstGeom prst="rect">
            <a:avLst/>
          </a:prstGeom>
        </p:spPr>
      </p:pic>
      <p:sp>
        <p:nvSpPr>
          <p:cNvPr id="30" name="Text 15"/>
          <p:cNvSpPr/>
          <p:nvPr/>
        </p:nvSpPr>
        <p:spPr>
          <a:xfrm>
            <a:off x="3676576" y="7587667"/>
            <a:ext cx="2118577"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Security Scanning (OWASP)</a:t>
            </a:r>
            <a:endParaRPr lang="en-US" sz="1100" dirty="0"/>
          </a:p>
        </p:txBody>
      </p:sp>
      <p:pic>
        <p:nvPicPr>
          <p:cNvPr id="31" name="Image 13" descr="preencoded.png">    </p:cNvPr>
          <p:cNvPicPr>
            <a:picLocks noChangeAspect="1"/>
          </p:cNvPicPr>
          <p:nvPr/>
        </p:nvPicPr>
        <p:blipFill>
          <a:blip r:embed="rId14"/>
          <a:stretch>
            <a:fillRect/>
          </a:stretch>
        </p:blipFill>
        <p:spPr>
          <a:xfrm>
            <a:off x="3447976" y="7898420"/>
            <a:ext cx="142875" cy="150019"/>
          </a:xfrm>
          <a:prstGeom prst="rect">
            <a:avLst/>
          </a:prstGeom>
        </p:spPr>
      </p:pic>
      <p:sp>
        <p:nvSpPr>
          <p:cNvPr id="32" name="Text 16"/>
          <p:cNvSpPr/>
          <p:nvPr/>
        </p:nvSpPr>
        <p:spPr>
          <a:xfrm>
            <a:off x="3676576" y="7873417"/>
            <a:ext cx="2223055"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Performance-Tests in Staging</a:t>
            </a:r>
            <a:endParaRPr lang="en-US" sz="1100" dirty="0"/>
          </a:p>
        </p:txBody>
      </p:sp>
      <p:sp>
        <p:nvSpPr>
          <p:cNvPr id="33" name="Shape 17"/>
          <p:cNvSpPr/>
          <p:nvPr/>
        </p:nvSpPr>
        <p:spPr>
          <a:xfrm>
            <a:off x="6095963" y="5816017"/>
            <a:ext cx="2590726" cy="2428875"/>
          </a:xfrm>
          <a:prstGeom prst="roundRect">
            <a:avLst>
              <a:gd name="adj" fmla="val 3529"/>
            </a:avLst>
          </a:prstGeom>
          <a:solidFill>
            <a:srgbClr val="F2F2F2"/>
          </a:solidFill>
          <a:ln/>
          <a:effectLst>
            <a:outerShdw sx="100000" sy="100000" kx="0" ky="0" algn="bl" rotWithShape="0" blurRad="76200" dist="50800" dir="5400000">
              <a:srgbClr val="000000">
                <a:alpha val="10000"/>
              </a:srgbClr>
            </a:outerShdw>
          </a:effectLst>
        </p:spPr>
      </p:sp>
      <p:sp>
        <p:nvSpPr>
          <p:cNvPr id="34" name="Text 18"/>
          <p:cNvSpPr/>
          <p:nvPr/>
        </p:nvSpPr>
        <p:spPr>
          <a:xfrm>
            <a:off x="6496013" y="5987467"/>
            <a:ext cx="2238682"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Deployment-Strategie</a:t>
            </a:r>
            <a:endParaRPr lang="en-US" sz="1400" dirty="0"/>
          </a:p>
        </p:txBody>
      </p:sp>
      <p:pic>
        <p:nvPicPr>
          <p:cNvPr id="35" name="Image 14" descr="preencoded.png">    </p:cNvPr>
          <p:cNvPicPr>
            <a:picLocks noChangeAspect="1"/>
          </p:cNvPicPr>
          <p:nvPr/>
        </p:nvPicPr>
        <p:blipFill>
          <a:blip r:embed="rId15"/>
          <a:stretch>
            <a:fillRect/>
          </a:stretch>
        </p:blipFill>
        <p:spPr>
          <a:xfrm>
            <a:off x="6267413" y="6008898"/>
            <a:ext cx="171450" cy="185738"/>
          </a:xfrm>
          <a:prstGeom prst="rect">
            <a:avLst/>
          </a:prstGeom>
        </p:spPr>
      </p:pic>
      <p:pic>
        <p:nvPicPr>
          <p:cNvPr id="36" name="Image 15" descr="preencoded.png">    </p:cNvPr>
          <p:cNvPicPr>
            <a:picLocks noChangeAspect="1"/>
          </p:cNvPicPr>
          <p:nvPr/>
        </p:nvPicPr>
        <p:blipFill>
          <a:blip r:embed="rId16"/>
          <a:stretch>
            <a:fillRect/>
          </a:stretch>
        </p:blipFill>
        <p:spPr>
          <a:xfrm>
            <a:off x="6267413" y="6355370"/>
            <a:ext cx="142875" cy="150019"/>
          </a:xfrm>
          <a:prstGeom prst="rect">
            <a:avLst/>
          </a:prstGeom>
        </p:spPr>
      </p:pic>
      <p:sp>
        <p:nvSpPr>
          <p:cNvPr id="37" name="Text 19"/>
          <p:cNvSpPr/>
          <p:nvPr/>
        </p:nvSpPr>
        <p:spPr>
          <a:xfrm>
            <a:off x="6496013" y="6330367"/>
            <a:ext cx="1915539"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Blue-Green Deployments</a:t>
            </a:r>
            <a:endParaRPr lang="en-US" sz="1100" dirty="0"/>
          </a:p>
        </p:txBody>
      </p:sp>
      <p:pic>
        <p:nvPicPr>
          <p:cNvPr id="38" name="Image 16" descr="preencoded.png">    </p:cNvPr>
          <p:cNvPicPr>
            <a:picLocks noChangeAspect="1"/>
          </p:cNvPicPr>
          <p:nvPr/>
        </p:nvPicPr>
        <p:blipFill>
          <a:blip r:embed="rId17"/>
          <a:stretch>
            <a:fillRect/>
          </a:stretch>
        </p:blipFill>
        <p:spPr>
          <a:xfrm>
            <a:off x="6267413" y="6641120"/>
            <a:ext cx="142875" cy="150019"/>
          </a:xfrm>
          <a:prstGeom prst="rect">
            <a:avLst/>
          </a:prstGeom>
        </p:spPr>
      </p:pic>
      <p:sp>
        <p:nvSpPr>
          <p:cNvPr id="39" name="Text 20"/>
          <p:cNvSpPr/>
          <p:nvPr/>
        </p:nvSpPr>
        <p:spPr>
          <a:xfrm>
            <a:off x="6496013" y="6616117"/>
            <a:ext cx="2208544"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Canary Releases für Features</a:t>
            </a:r>
            <a:endParaRPr lang="en-US" sz="1100" dirty="0"/>
          </a:p>
        </p:txBody>
      </p:sp>
      <p:pic>
        <p:nvPicPr>
          <p:cNvPr id="40" name="Image 17" descr="preencoded.png">    </p:cNvPr>
          <p:cNvPicPr>
            <a:picLocks noChangeAspect="1"/>
          </p:cNvPicPr>
          <p:nvPr/>
        </p:nvPicPr>
        <p:blipFill>
          <a:blip r:embed="rId18"/>
          <a:stretch>
            <a:fillRect/>
          </a:stretch>
        </p:blipFill>
        <p:spPr>
          <a:xfrm>
            <a:off x="6267413" y="6926870"/>
            <a:ext cx="142875" cy="150019"/>
          </a:xfrm>
          <a:prstGeom prst="rect">
            <a:avLst/>
          </a:prstGeom>
        </p:spPr>
      </p:pic>
      <p:sp>
        <p:nvSpPr>
          <p:cNvPr id="41" name="Text 21"/>
          <p:cNvSpPr/>
          <p:nvPr/>
        </p:nvSpPr>
        <p:spPr>
          <a:xfrm>
            <a:off x="6496013" y="6901867"/>
            <a:ext cx="1938644"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Feature Flags für Rollouts</a:t>
            </a:r>
            <a:endParaRPr lang="en-US" sz="1100" dirty="0"/>
          </a:p>
        </p:txBody>
      </p:sp>
      <p:pic>
        <p:nvPicPr>
          <p:cNvPr id="42" name="Image 18" descr="preencoded.png">    </p:cNvPr>
          <p:cNvPicPr>
            <a:picLocks noChangeAspect="1"/>
          </p:cNvPicPr>
          <p:nvPr/>
        </p:nvPicPr>
        <p:blipFill>
          <a:blip r:embed="rId19"/>
          <a:stretch>
            <a:fillRect/>
          </a:stretch>
        </p:blipFill>
        <p:spPr>
          <a:xfrm>
            <a:off x="6267413" y="7212620"/>
            <a:ext cx="142875" cy="150019"/>
          </a:xfrm>
          <a:prstGeom prst="rect">
            <a:avLst/>
          </a:prstGeom>
        </p:spPr>
      </p:pic>
      <p:sp>
        <p:nvSpPr>
          <p:cNvPr id="43" name="Text 22"/>
          <p:cNvSpPr/>
          <p:nvPr/>
        </p:nvSpPr>
        <p:spPr>
          <a:xfrm>
            <a:off x="6496013" y="7187617"/>
            <a:ext cx="2104951"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Automatische Rollbacks bei Metriken-Abweichung</a:t>
            </a:r>
            <a:endParaRPr lang="en-US" sz="1100" dirty="0"/>
          </a:p>
        </p:txBody>
      </p:sp>
      <p:pic>
        <p:nvPicPr>
          <p:cNvPr id="44" name="Image 19" descr="preencoded.png">    </p:cNvPr>
          <p:cNvPicPr>
            <a:picLocks noChangeAspect="1"/>
          </p:cNvPicPr>
          <p:nvPr/>
        </p:nvPicPr>
        <p:blipFill>
          <a:blip r:embed="rId20"/>
          <a:stretch>
            <a:fillRect/>
          </a:stretch>
        </p:blipFill>
        <p:spPr>
          <a:xfrm>
            <a:off x="6267413" y="7698395"/>
            <a:ext cx="142875" cy="150019"/>
          </a:xfrm>
          <a:prstGeom prst="rect">
            <a:avLst/>
          </a:prstGeom>
        </p:spPr>
      </p:pic>
      <p:sp>
        <p:nvSpPr>
          <p:cNvPr id="45" name="Text 23"/>
          <p:cNvSpPr/>
          <p:nvPr/>
        </p:nvSpPr>
        <p:spPr>
          <a:xfrm>
            <a:off x="6496013" y="7673392"/>
            <a:ext cx="2104951"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GitOps-Prinzipien für Infrastruktur</a:t>
            </a:r>
            <a:endParaRPr lang="en-US" sz="11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9144000" cy="8269560"/>
          </a:xfrm>
          <a:prstGeom prst="roundRect">
            <a:avLst>
              <a:gd name="adj" fmla="val 0"/>
            </a:avLst>
          </a:prstGeom>
          <a:solidFill>
            <a:srgbClr val="FFFFFF"/>
          </a:solidFill>
          <a:ln/>
        </p:spPr>
      </p:sp>
      <p:sp>
        <p:nvSpPr>
          <p:cNvPr id="3" name="Shape 1"/>
          <p:cNvSpPr/>
          <p:nvPr/>
        </p:nvSpPr>
        <p:spPr>
          <a:xfrm>
            <a:off x="0" y="0"/>
            <a:ext cx="9144000" cy="8269560"/>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Observability &amp; Monitoring</a:t>
            </a:r>
            <a:endParaRPr lang="en-US" sz="2700" dirty="0"/>
          </a:p>
        </p:txBody>
      </p:sp>
      <p:sp>
        <p:nvSpPr>
          <p:cNvPr id="5" name="Shape 3"/>
          <p:cNvSpPr/>
          <p:nvPr/>
        </p:nvSpPr>
        <p:spPr>
          <a:xfrm>
            <a:off x="457200" y="1028700"/>
            <a:ext cx="8229600" cy="4011885"/>
          </a:xfrm>
          <a:prstGeom prst="roundRect">
            <a:avLst>
              <a:gd name="adj" fmla="val 2137"/>
            </a:avLst>
          </a:prstGeom>
          <a:solidFill>
            <a:srgbClr val="FFFFFF"/>
          </a:solidFill>
          <a:ln/>
          <a:effectLst>
            <a:outerShdw sx="100000" sy="100000" kx="0" ky="0" algn="bl" rotWithShape="0" blurRad="190500" dist="127000" dir="5400000">
              <a:srgbClr val="000000">
                <a:alpha val="10000"/>
              </a:srgbClr>
            </a:outerShdw>
          </a:effectLst>
        </p:spPr>
      </p:sp>
      <p:pic>
        <p:nvPicPr>
          <p:cNvPr id="6" name="Image 0" descr="preencoded.png">    </p:cNvPr>
          <p:cNvPicPr>
            <a:picLocks noChangeAspect="1"/>
          </p:cNvPicPr>
          <p:nvPr/>
        </p:nvPicPr>
        <p:blipFill>
          <a:blip r:embed="rId1"/>
          <a:stretch>
            <a:fillRect/>
          </a:stretch>
        </p:blipFill>
        <p:spPr>
          <a:xfrm>
            <a:off x="571500" y="1143000"/>
            <a:ext cx="8001000" cy="3783285"/>
          </a:xfrm>
          <a:prstGeom prst="rect">
            <a:avLst/>
          </a:prstGeom>
        </p:spPr>
      </p:pic>
      <p:sp>
        <p:nvSpPr>
          <p:cNvPr id="7" name="Shape 4"/>
          <p:cNvSpPr/>
          <p:nvPr/>
        </p:nvSpPr>
        <p:spPr>
          <a:xfrm>
            <a:off x="457200" y="5269185"/>
            <a:ext cx="4000500" cy="2543175"/>
          </a:xfrm>
          <a:prstGeom prst="roundRect">
            <a:avLst>
              <a:gd name="adj" fmla="val 3371"/>
            </a:avLst>
          </a:prstGeom>
          <a:solidFill>
            <a:srgbClr val="F2F2F2"/>
          </a:solidFill>
          <a:ln/>
          <a:effectLst>
            <a:outerShdw sx="100000" sy="100000" kx="0" ky="0" algn="bl" rotWithShape="0" blurRad="76200" dist="50800" dir="5400000">
              <a:srgbClr val="000000">
                <a:alpha val="10000"/>
              </a:srgbClr>
            </a:outerShdw>
          </a:effectLst>
        </p:spPr>
      </p:sp>
      <p:sp>
        <p:nvSpPr>
          <p:cNvPr id="8" name="Text 5"/>
          <p:cNvSpPr/>
          <p:nvPr/>
        </p:nvSpPr>
        <p:spPr>
          <a:xfrm>
            <a:off x="857250" y="5440635"/>
            <a:ext cx="3771900"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Schlüsselmetriken</a:t>
            </a:r>
            <a:endParaRPr lang="en-US" sz="1400" dirty="0"/>
          </a:p>
        </p:txBody>
      </p:sp>
      <p:pic>
        <p:nvPicPr>
          <p:cNvPr id="9" name="Image 1" descr="preencoded.png">    </p:cNvPr>
          <p:cNvPicPr>
            <a:picLocks noChangeAspect="1"/>
          </p:cNvPicPr>
          <p:nvPr/>
        </p:nvPicPr>
        <p:blipFill>
          <a:blip r:embed="rId2"/>
          <a:stretch>
            <a:fillRect/>
          </a:stretch>
        </p:blipFill>
        <p:spPr>
          <a:xfrm>
            <a:off x="628650" y="5476354"/>
            <a:ext cx="171450" cy="157163"/>
          </a:xfrm>
          <a:prstGeom prst="rect">
            <a:avLst/>
          </a:prstGeom>
        </p:spPr>
      </p:pic>
      <p:sp>
        <p:nvSpPr>
          <p:cNvPr id="10" name="Shape 6"/>
          <p:cNvSpPr/>
          <p:nvPr/>
        </p:nvSpPr>
        <p:spPr>
          <a:xfrm>
            <a:off x="628650" y="5783535"/>
            <a:ext cx="1771650" cy="828675"/>
          </a:xfrm>
          <a:prstGeom prst="roundRect">
            <a:avLst>
              <a:gd name="adj" fmla="val 6897"/>
            </a:avLst>
          </a:prstGeom>
          <a:solidFill>
            <a:srgbClr val="FFFFFF"/>
          </a:solidFill>
          <a:ln/>
        </p:spPr>
      </p:sp>
      <p:sp>
        <p:nvSpPr>
          <p:cNvPr id="11" name="Text 7"/>
          <p:cNvSpPr/>
          <p:nvPr/>
        </p:nvSpPr>
        <p:spPr>
          <a:xfrm>
            <a:off x="714375" y="5869260"/>
            <a:ext cx="1819656" cy="200025"/>
          </a:xfrm>
          <a:prstGeom prst="rect">
            <a:avLst/>
          </a:prstGeom>
          <a:noFill/>
          <a:ln/>
        </p:spPr>
        <p:txBody>
          <a:bodyPr wrap="square" lIns="0" tIns="0" rIns="0" bIns="0" rtlCol="0" anchor="t"/>
          <a:lstStyle/>
          <a:p>
            <a:pPr algn="l" indent="0" marL="0">
              <a:lnSpc>
                <a:spcPts val="1600"/>
              </a:lnSpc>
              <a:buNone/>
            </a:pPr>
            <a:r>
              <a:rPr lang="en-US" sz="1100" dirty="0">
                <a:solidFill>
                  <a:srgbClr val="6B7280"/>
                </a:solidFill>
                <a:latin typeface="Inter" pitchFamily="34" charset="0"/>
                <a:ea typeface="Inter" pitchFamily="34" charset="-122"/>
                <a:cs typeface="Inter" pitchFamily="34" charset="-120"/>
              </a:rPr>
              <a:t>Response Time</a:t>
            </a:r>
            <a:endParaRPr lang="en-US" sz="1100" dirty="0"/>
          </a:p>
        </p:txBody>
      </p:sp>
      <p:sp>
        <p:nvSpPr>
          <p:cNvPr id="12" name="Text 8"/>
          <p:cNvSpPr/>
          <p:nvPr/>
        </p:nvSpPr>
        <p:spPr>
          <a:xfrm>
            <a:off x="714375" y="6069285"/>
            <a:ext cx="1819656" cy="257175"/>
          </a:xfrm>
          <a:prstGeom prst="rect">
            <a:avLst/>
          </a:prstGeom>
          <a:noFill/>
          <a:ln/>
        </p:spPr>
        <p:txBody>
          <a:bodyPr wrap="square" lIns="0" tIns="0" rIns="0" bIns="0" rtlCol="0" anchor="t"/>
          <a:lstStyle/>
          <a:p>
            <a:pPr algn="l" indent="0" marL="0">
              <a:lnSpc>
                <a:spcPts val="2000"/>
              </a:lnSpc>
              <a:buNone/>
            </a:pPr>
            <a:r>
              <a:rPr lang="en-US" sz="1700" b="1" dirty="0">
                <a:solidFill>
                  <a:srgbClr val="0047AB"/>
                </a:solidFill>
                <a:latin typeface="Inter" pitchFamily="34" charset="0"/>
                <a:ea typeface="Inter" pitchFamily="34" charset="-122"/>
                <a:cs typeface="Inter" pitchFamily="34" charset="-120"/>
              </a:rPr>
              <a:t>42ms</a:t>
            </a:r>
            <a:endParaRPr lang="en-US" sz="1700" dirty="0"/>
          </a:p>
        </p:txBody>
      </p:sp>
      <p:sp>
        <p:nvSpPr>
          <p:cNvPr id="13" name="Text 9"/>
          <p:cNvSpPr/>
          <p:nvPr/>
        </p:nvSpPr>
        <p:spPr>
          <a:xfrm>
            <a:off x="850106" y="6326460"/>
            <a:ext cx="1683925" cy="200025"/>
          </a:xfrm>
          <a:prstGeom prst="rect">
            <a:avLst/>
          </a:prstGeom>
          <a:noFill/>
          <a:ln/>
        </p:spPr>
        <p:txBody>
          <a:bodyPr wrap="square" lIns="0" tIns="0" rIns="0" bIns="0" rtlCol="0" anchor="ctr"/>
          <a:lstStyle/>
          <a:p>
            <a:pPr algn="l" indent="0" marL="0">
              <a:lnSpc>
                <a:spcPts val="1600"/>
              </a:lnSpc>
              <a:buNone/>
            </a:pPr>
            <a:r>
              <a:rPr lang="en-US" sz="1100" dirty="0">
                <a:solidFill>
                  <a:srgbClr val="22C55E"/>
                </a:solidFill>
                <a:latin typeface="Inter" pitchFamily="34" charset="0"/>
                <a:ea typeface="Inter" pitchFamily="34" charset="-122"/>
                <a:cs typeface="Inter" pitchFamily="34" charset="-120"/>
              </a:rPr>
              <a:t>8% vs. Vorwoche</a:t>
            </a:r>
            <a:endParaRPr lang="en-US" sz="1100" dirty="0"/>
          </a:p>
        </p:txBody>
      </p:sp>
      <p:pic>
        <p:nvPicPr>
          <p:cNvPr id="14" name="Image 2" descr="preencoded.png">    </p:cNvPr>
          <p:cNvPicPr>
            <a:picLocks noChangeAspect="1"/>
          </p:cNvPicPr>
          <p:nvPr/>
        </p:nvPicPr>
        <p:blipFill>
          <a:blip r:embed="rId3"/>
          <a:stretch>
            <a:fillRect/>
          </a:stretch>
        </p:blipFill>
        <p:spPr>
          <a:xfrm>
            <a:off x="714375" y="6358607"/>
            <a:ext cx="107156" cy="135731"/>
          </a:xfrm>
          <a:prstGeom prst="rect">
            <a:avLst/>
          </a:prstGeom>
        </p:spPr>
      </p:pic>
      <p:sp>
        <p:nvSpPr>
          <p:cNvPr id="15" name="Shape 10"/>
          <p:cNvSpPr/>
          <p:nvPr/>
        </p:nvSpPr>
        <p:spPr>
          <a:xfrm>
            <a:off x="2514600" y="5783535"/>
            <a:ext cx="1771650" cy="828675"/>
          </a:xfrm>
          <a:prstGeom prst="roundRect">
            <a:avLst>
              <a:gd name="adj" fmla="val 6897"/>
            </a:avLst>
          </a:prstGeom>
          <a:solidFill>
            <a:srgbClr val="FFFFFF"/>
          </a:solidFill>
          <a:ln/>
        </p:spPr>
      </p:sp>
      <p:sp>
        <p:nvSpPr>
          <p:cNvPr id="16" name="Text 11"/>
          <p:cNvSpPr/>
          <p:nvPr/>
        </p:nvSpPr>
        <p:spPr>
          <a:xfrm>
            <a:off x="2600325" y="5869260"/>
            <a:ext cx="1819656" cy="200025"/>
          </a:xfrm>
          <a:prstGeom prst="rect">
            <a:avLst/>
          </a:prstGeom>
          <a:noFill/>
          <a:ln/>
        </p:spPr>
        <p:txBody>
          <a:bodyPr wrap="square" lIns="0" tIns="0" rIns="0" bIns="0" rtlCol="0" anchor="t"/>
          <a:lstStyle/>
          <a:p>
            <a:pPr algn="l" indent="0" marL="0">
              <a:lnSpc>
                <a:spcPts val="1600"/>
              </a:lnSpc>
              <a:buNone/>
            </a:pPr>
            <a:r>
              <a:rPr lang="en-US" sz="1100" dirty="0">
                <a:solidFill>
                  <a:srgbClr val="6B7280"/>
                </a:solidFill>
                <a:latin typeface="Inter" pitchFamily="34" charset="0"/>
                <a:ea typeface="Inter" pitchFamily="34" charset="-122"/>
                <a:cs typeface="Inter" pitchFamily="34" charset="-120"/>
              </a:rPr>
              <a:t>Error Rate</a:t>
            </a:r>
            <a:endParaRPr lang="en-US" sz="1100" dirty="0"/>
          </a:p>
        </p:txBody>
      </p:sp>
      <p:sp>
        <p:nvSpPr>
          <p:cNvPr id="17" name="Text 12"/>
          <p:cNvSpPr/>
          <p:nvPr/>
        </p:nvSpPr>
        <p:spPr>
          <a:xfrm>
            <a:off x="2600325" y="6069285"/>
            <a:ext cx="1819656" cy="257175"/>
          </a:xfrm>
          <a:prstGeom prst="rect">
            <a:avLst/>
          </a:prstGeom>
          <a:noFill/>
          <a:ln/>
        </p:spPr>
        <p:txBody>
          <a:bodyPr wrap="square" lIns="0" tIns="0" rIns="0" bIns="0" rtlCol="0" anchor="t"/>
          <a:lstStyle/>
          <a:p>
            <a:pPr algn="l" indent="0" marL="0">
              <a:lnSpc>
                <a:spcPts val="2000"/>
              </a:lnSpc>
              <a:buNone/>
            </a:pPr>
            <a:r>
              <a:rPr lang="en-US" sz="1700" b="1" dirty="0">
                <a:solidFill>
                  <a:srgbClr val="0047AB"/>
                </a:solidFill>
                <a:latin typeface="Inter" pitchFamily="34" charset="0"/>
                <a:ea typeface="Inter" pitchFamily="34" charset="-122"/>
                <a:cs typeface="Inter" pitchFamily="34" charset="-120"/>
              </a:rPr>
              <a:t>0.02%</a:t>
            </a:r>
            <a:endParaRPr lang="en-US" sz="1700" dirty="0"/>
          </a:p>
        </p:txBody>
      </p:sp>
      <p:sp>
        <p:nvSpPr>
          <p:cNvPr id="18" name="Text 13"/>
          <p:cNvSpPr/>
          <p:nvPr/>
        </p:nvSpPr>
        <p:spPr>
          <a:xfrm>
            <a:off x="2736056" y="6326460"/>
            <a:ext cx="1683925" cy="200025"/>
          </a:xfrm>
          <a:prstGeom prst="rect">
            <a:avLst/>
          </a:prstGeom>
          <a:noFill/>
          <a:ln/>
        </p:spPr>
        <p:txBody>
          <a:bodyPr wrap="square" lIns="0" tIns="0" rIns="0" bIns="0" rtlCol="0" anchor="ctr"/>
          <a:lstStyle/>
          <a:p>
            <a:pPr algn="l" indent="0" marL="0">
              <a:lnSpc>
                <a:spcPts val="1600"/>
              </a:lnSpc>
              <a:buNone/>
            </a:pPr>
            <a:r>
              <a:rPr lang="en-US" sz="1100" dirty="0">
                <a:solidFill>
                  <a:srgbClr val="22C55E"/>
                </a:solidFill>
                <a:latin typeface="Inter" pitchFamily="34" charset="0"/>
                <a:ea typeface="Inter" pitchFamily="34" charset="-122"/>
                <a:cs typeface="Inter" pitchFamily="34" charset="-120"/>
              </a:rPr>
              <a:t>12% vs. Vorwoche</a:t>
            </a:r>
            <a:endParaRPr lang="en-US" sz="1100" dirty="0"/>
          </a:p>
        </p:txBody>
      </p:sp>
      <p:pic>
        <p:nvPicPr>
          <p:cNvPr id="19" name="Image 3" descr="preencoded.png">    </p:cNvPr>
          <p:cNvPicPr>
            <a:picLocks noChangeAspect="1"/>
          </p:cNvPicPr>
          <p:nvPr/>
        </p:nvPicPr>
        <p:blipFill>
          <a:blip r:embed="rId4"/>
          <a:stretch>
            <a:fillRect/>
          </a:stretch>
        </p:blipFill>
        <p:spPr>
          <a:xfrm>
            <a:off x="2600325" y="6358607"/>
            <a:ext cx="107156" cy="135731"/>
          </a:xfrm>
          <a:prstGeom prst="rect">
            <a:avLst/>
          </a:prstGeom>
        </p:spPr>
      </p:pic>
      <p:sp>
        <p:nvSpPr>
          <p:cNvPr id="20" name="Shape 14"/>
          <p:cNvSpPr/>
          <p:nvPr/>
        </p:nvSpPr>
        <p:spPr>
          <a:xfrm>
            <a:off x="628650" y="6726510"/>
            <a:ext cx="1771650" cy="828675"/>
          </a:xfrm>
          <a:prstGeom prst="roundRect">
            <a:avLst>
              <a:gd name="adj" fmla="val 6897"/>
            </a:avLst>
          </a:prstGeom>
          <a:solidFill>
            <a:srgbClr val="FFFFFF"/>
          </a:solidFill>
          <a:ln/>
        </p:spPr>
      </p:sp>
      <p:sp>
        <p:nvSpPr>
          <p:cNvPr id="21" name="Text 15"/>
          <p:cNvSpPr/>
          <p:nvPr/>
        </p:nvSpPr>
        <p:spPr>
          <a:xfrm>
            <a:off x="714375" y="6812235"/>
            <a:ext cx="1819656" cy="200025"/>
          </a:xfrm>
          <a:prstGeom prst="rect">
            <a:avLst/>
          </a:prstGeom>
          <a:noFill/>
          <a:ln/>
        </p:spPr>
        <p:txBody>
          <a:bodyPr wrap="square" lIns="0" tIns="0" rIns="0" bIns="0" rtlCol="0" anchor="t"/>
          <a:lstStyle/>
          <a:p>
            <a:pPr algn="l" indent="0" marL="0">
              <a:lnSpc>
                <a:spcPts val="1600"/>
              </a:lnSpc>
              <a:buNone/>
            </a:pPr>
            <a:r>
              <a:rPr lang="en-US" sz="1100" dirty="0">
                <a:solidFill>
                  <a:srgbClr val="6B7280"/>
                </a:solidFill>
                <a:latin typeface="Inter" pitchFamily="34" charset="0"/>
                <a:ea typeface="Inter" pitchFamily="34" charset="-122"/>
                <a:cs typeface="Inter" pitchFamily="34" charset="-120"/>
              </a:rPr>
              <a:t>CPU Usage</a:t>
            </a:r>
            <a:endParaRPr lang="en-US" sz="1100" dirty="0"/>
          </a:p>
        </p:txBody>
      </p:sp>
      <p:sp>
        <p:nvSpPr>
          <p:cNvPr id="22" name="Text 16"/>
          <p:cNvSpPr/>
          <p:nvPr/>
        </p:nvSpPr>
        <p:spPr>
          <a:xfrm>
            <a:off x="714375" y="7012260"/>
            <a:ext cx="1819656" cy="257175"/>
          </a:xfrm>
          <a:prstGeom prst="rect">
            <a:avLst/>
          </a:prstGeom>
          <a:noFill/>
          <a:ln/>
        </p:spPr>
        <p:txBody>
          <a:bodyPr wrap="square" lIns="0" tIns="0" rIns="0" bIns="0" rtlCol="0" anchor="t"/>
          <a:lstStyle/>
          <a:p>
            <a:pPr algn="l" indent="0" marL="0">
              <a:lnSpc>
                <a:spcPts val="2000"/>
              </a:lnSpc>
              <a:buNone/>
            </a:pPr>
            <a:r>
              <a:rPr lang="en-US" sz="1700" b="1" dirty="0">
                <a:solidFill>
                  <a:srgbClr val="0047AB"/>
                </a:solidFill>
                <a:latin typeface="Inter" pitchFamily="34" charset="0"/>
                <a:ea typeface="Inter" pitchFamily="34" charset="-122"/>
                <a:cs typeface="Inter" pitchFamily="34" charset="-120"/>
              </a:rPr>
              <a:t>38%</a:t>
            </a:r>
            <a:endParaRPr lang="en-US" sz="1700" dirty="0"/>
          </a:p>
        </p:txBody>
      </p:sp>
      <p:sp>
        <p:nvSpPr>
          <p:cNvPr id="23" name="Text 17"/>
          <p:cNvSpPr/>
          <p:nvPr/>
        </p:nvSpPr>
        <p:spPr>
          <a:xfrm>
            <a:off x="850106" y="7269435"/>
            <a:ext cx="1683925" cy="200025"/>
          </a:xfrm>
          <a:prstGeom prst="rect">
            <a:avLst/>
          </a:prstGeom>
          <a:noFill/>
          <a:ln/>
        </p:spPr>
        <p:txBody>
          <a:bodyPr wrap="square" lIns="0" tIns="0" rIns="0" bIns="0" rtlCol="0" anchor="ctr"/>
          <a:lstStyle/>
          <a:p>
            <a:pPr algn="l" indent="0" marL="0">
              <a:lnSpc>
                <a:spcPts val="1600"/>
              </a:lnSpc>
              <a:buNone/>
            </a:pPr>
            <a:r>
              <a:rPr lang="en-US" sz="1100" dirty="0">
                <a:solidFill>
                  <a:srgbClr val="F59E0B"/>
                </a:solidFill>
                <a:latin typeface="Inter" pitchFamily="34" charset="0"/>
                <a:ea typeface="Inter" pitchFamily="34" charset="-122"/>
                <a:cs typeface="Inter" pitchFamily="34" charset="-120"/>
              </a:rPr>
              <a:t>5% vs. Vorwoche</a:t>
            </a:r>
            <a:endParaRPr lang="en-US" sz="1100" dirty="0"/>
          </a:p>
        </p:txBody>
      </p:sp>
      <p:pic>
        <p:nvPicPr>
          <p:cNvPr id="24" name="Image 4" descr="preencoded.png">    </p:cNvPr>
          <p:cNvPicPr>
            <a:picLocks noChangeAspect="1"/>
          </p:cNvPicPr>
          <p:nvPr/>
        </p:nvPicPr>
        <p:blipFill>
          <a:blip r:embed="rId5"/>
          <a:stretch>
            <a:fillRect/>
          </a:stretch>
        </p:blipFill>
        <p:spPr>
          <a:xfrm>
            <a:off x="714375" y="7301582"/>
            <a:ext cx="107156" cy="135731"/>
          </a:xfrm>
          <a:prstGeom prst="rect">
            <a:avLst/>
          </a:prstGeom>
        </p:spPr>
      </p:pic>
      <p:sp>
        <p:nvSpPr>
          <p:cNvPr id="25" name="Shape 18"/>
          <p:cNvSpPr/>
          <p:nvPr/>
        </p:nvSpPr>
        <p:spPr>
          <a:xfrm>
            <a:off x="2514600" y="6726510"/>
            <a:ext cx="1771650" cy="828675"/>
          </a:xfrm>
          <a:prstGeom prst="roundRect">
            <a:avLst>
              <a:gd name="adj" fmla="val 6897"/>
            </a:avLst>
          </a:prstGeom>
          <a:solidFill>
            <a:srgbClr val="FFFFFF"/>
          </a:solidFill>
          <a:ln/>
        </p:spPr>
      </p:sp>
      <p:sp>
        <p:nvSpPr>
          <p:cNvPr id="26" name="Text 19"/>
          <p:cNvSpPr/>
          <p:nvPr/>
        </p:nvSpPr>
        <p:spPr>
          <a:xfrm>
            <a:off x="2600325" y="6812235"/>
            <a:ext cx="1819656" cy="200025"/>
          </a:xfrm>
          <a:prstGeom prst="rect">
            <a:avLst/>
          </a:prstGeom>
          <a:noFill/>
          <a:ln/>
        </p:spPr>
        <p:txBody>
          <a:bodyPr wrap="square" lIns="0" tIns="0" rIns="0" bIns="0" rtlCol="0" anchor="t"/>
          <a:lstStyle/>
          <a:p>
            <a:pPr algn="l" indent="0" marL="0">
              <a:lnSpc>
                <a:spcPts val="1600"/>
              </a:lnSpc>
              <a:buNone/>
            </a:pPr>
            <a:r>
              <a:rPr lang="en-US" sz="1100" dirty="0">
                <a:solidFill>
                  <a:srgbClr val="6B7280"/>
                </a:solidFill>
                <a:latin typeface="Inter" pitchFamily="34" charset="0"/>
                <a:ea typeface="Inter" pitchFamily="34" charset="-122"/>
                <a:cs typeface="Inter" pitchFamily="34" charset="-120"/>
              </a:rPr>
              <a:t>Req/s</a:t>
            </a:r>
            <a:endParaRPr lang="en-US" sz="1100" dirty="0"/>
          </a:p>
        </p:txBody>
      </p:sp>
      <p:sp>
        <p:nvSpPr>
          <p:cNvPr id="27" name="Text 20"/>
          <p:cNvSpPr/>
          <p:nvPr/>
        </p:nvSpPr>
        <p:spPr>
          <a:xfrm>
            <a:off x="2600325" y="7012260"/>
            <a:ext cx="1819656" cy="257175"/>
          </a:xfrm>
          <a:prstGeom prst="rect">
            <a:avLst/>
          </a:prstGeom>
          <a:noFill/>
          <a:ln/>
        </p:spPr>
        <p:txBody>
          <a:bodyPr wrap="square" lIns="0" tIns="0" rIns="0" bIns="0" rtlCol="0" anchor="t"/>
          <a:lstStyle/>
          <a:p>
            <a:pPr algn="l" indent="0" marL="0">
              <a:lnSpc>
                <a:spcPts val="2000"/>
              </a:lnSpc>
              <a:buNone/>
            </a:pPr>
            <a:r>
              <a:rPr lang="en-US" sz="1700" b="1" dirty="0">
                <a:solidFill>
                  <a:srgbClr val="0047AB"/>
                </a:solidFill>
                <a:latin typeface="Inter" pitchFamily="34" charset="0"/>
                <a:ea typeface="Inter" pitchFamily="34" charset="-122"/>
                <a:cs typeface="Inter" pitchFamily="34" charset="-120"/>
              </a:rPr>
              <a:t>248</a:t>
            </a:r>
            <a:endParaRPr lang="en-US" sz="1700" dirty="0"/>
          </a:p>
        </p:txBody>
      </p:sp>
      <p:sp>
        <p:nvSpPr>
          <p:cNvPr id="28" name="Text 21"/>
          <p:cNvSpPr/>
          <p:nvPr/>
        </p:nvSpPr>
        <p:spPr>
          <a:xfrm>
            <a:off x="2736056" y="7269435"/>
            <a:ext cx="1683925" cy="200025"/>
          </a:xfrm>
          <a:prstGeom prst="rect">
            <a:avLst/>
          </a:prstGeom>
          <a:noFill/>
          <a:ln/>
        </p:spPr>
        <p:txBody>
          <a:bodyPr wrap="square" lIns="0" tIns="0" rIns="0" bIns="0" rtlCol="0" anchor="ctr"/>
          <a:lstStyle/>
          <a:p>
            <a:pPr algn="l" indent="0" marL="0">
              <a:lnSpc>
                <a:spcPts val="1600"/>
              </a:lnSpc>
              <a:buNone/>
            </a:pPr>
            <a:r>
              <a:rPr lang="en-US" sz="1100" dirty="0">
                <a:solidFill>
                  <a:srgbClr val="F59E0B"/>
                </a:solidFill>
                <a:latin typeface="Inter" pitchFamily="34" charset="0"/>
                <a:ea typeface="Inter" pitchFamily="34" charset="-122"/>
                <a:cs typeface="Inter" pitchFamily="34" charset="-120"/>
              </a:rPr>
              <a:t>15% vs. Vorwoche</a:t>
            </a:r>
            <a:endParaRPr lang="en-US" sz="1100" dirty="0"/>
          </a:p>
        </p:txBody>
      </p:sp>
      <p:pic>
        <p:nvPicPr>
          <p:cNvPr id="29" name="Image 5" descr="preencoded.png">    </p:cNvPr>
          <p:cNvPicPr>
            <a:picLocks noChangeAspect="1"/>
          </p:cNvPicPr>
          <p:nvPr/>
        </p:nvPicPr>
        <p:blipFill>
          <a:blip r:embed="rId6"/>
          <a:stretch>
            <a:fillRect/>
          </a:stretch>
        </p:blipFill>
        <p:spPr>
          <a:xfrm>
            <a:off x="2600325" y="7301582"/>
            <a:ext cx="107156" cy="135731"/>
          </a:xfrm>
          <a:prstGeom prst="rect">
            <a:avLst/>
          </a:prstGeom>
        </p:spPr>
      </p:pic>
      <p:sp>
        <p:nvSpPr>
          <p:cNvPr id="30" name="Shape 22"/>
          <p:cNvSpPr/>
          <p:nvPr/>
        </p:nvSpPr>
        <p:spPr>
          <a:xfrm>
            <a:off x="4686300" y="5269185"/>
            <a:ext cx="4000500" cy="2543175"/>
          </a:xfrm>
          <a:prstGeom prst="roundRect">
            <a:avLst>
              <a:gd name="adj" fmla="val 3371"/>
            </a:avLst>
          </a:prstGeom>
          <a:solidFill>
            <a:srgbClr val="F2F2F2"/>
          </a:solidFill>
          <a:ln/>
          <a:effectLst>
            <a:outerShdw sx="100000" sy="100000" kx="0" ky="0" algn="bl" rotWithShape="0" blurRad="76200" dist="50800" dir="5400000">
              <a:srgbClr val="000000">
                <a:alpha val="10000"/>
              </a:srgbClr>
            </a:outerShdw>
          </a:effectLst>
        </p:spPr>
      </p:sp>
      <p:sp>
        <p:nvSpPr>
          <p:cNvPr id="31" name="Text 23"/>
          <p:cNvSpPr/>
          <p:nvPr/>
        </p:nvSpPr>
        <p:spPr>
          <a:xfrm>
            <a:off x="5107781" y="5440635"/>
            <a:ext cx="3748326"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Monitoring-Stack</a:t>
            </a:r>
            <a:endParaRPr lang="en-US" sz="1400" dirty="0"/>
          </a:p>
        </p:txBody>
      </p:sp>
      <p:pic>
        <p:nvPicPr>
          <p:cNvPr id="32" name="Image 6" descr="preencoded.png">    </p:cNvPr>
          <p:cNvPicPr>
            <a:picLocks noChangeAspect="1"/>
          </p:cNvPicPr>
          <p:nvPr/>
        </p:nvPicPr>
        <p:blipFill>
          <a:blip r:embed="rId7"/>
          <a:stretch>
            <a:fillRect/>
          </a:stretch>
        </p:blipFill>
        <p:spPr>
          <a:xfrm>
            <a:off x="4857750" y="5469210"/>
            <a:ext cx="192881" cy="171450"/>
          </a:xfrm>
          <a:prstGeom prst="rect">
            <a:avLst/>
          </a:prstGeom>
        </p:spPr>
      </p:pic>
      <p:sp>
        <p:nvSpPr>
          <p:cNvPr id="33" name="Shape 24"/>
          <p:cNvSpPr/>
          <p:nvPr/>
        </p:nvSpPr>
        <p:spPr>
          <a:xfrm>
            <a:off x="4857750" y="5812110"/>
            <a:ext cx="200025" cy="200025"/>
          </a:xfrm>
          <a:prstGeom prst="roundRect">
            <a:avLst>
              <a:gd name="adj" fmla="val 21429"/>
            </a:avLst>
          </a:prstGeom>
          <a:solidFill>
            <a:srgbClr val="00C2FF"/>
          </a:solidFill>
          <a:ln/>
        </p:spPr>
      </p:sp>
      <p:pic>
        <p:nvPicPr>
          <p:cNvPr id="34" name="Image 7" descr="preencoded.png">    </p:cNvPr>
          <p:cNvPicPr>
            <a:picLocks noChangeAspect="1"/>
          </p:cNvPicPr>
          <p:nvPr/>
        </p:nvPicPr>
        <p:blipFill>
          <a:blip r:embed="rId8"/>
          <a:stretch>
            <a:fillRect/>
          </a:stretch>
        </p:blipFill>
        <p:spPr>
          <a:xfrm>
            <a:off x="4886325" y="5844257"/>
            <a:ext cx="142875" cy="135731"/>
          </a:xfrm>
          <a:prstGeom prst="rect">
            <a:avLst/>
          </a:prstGeom>
        </p:spPr>
      </p:pic>
      <p:sp>
        <p:nvSpPr>
          <p:cNvPr id="35" name="Text 25"/>
          <p:cNvSpPr/>
          <p:nvPr/>
        </p:nvSpPr>
        <p:spPr>
          <a:xfrm>
            <a:off x="5143500" y="5797823"/>
            <a:ext cx="1769538"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Prometheus &amp; Grafana</a:t>
            </a:r>
            <a:endParaRPr lang="en-US" sz="1100" dirty="0"/>
          </a:p>
        </p:txBody>
      </p:sp>
      <p:sp>
        <p:nvSpPr>
          <p:cNvPr id="36" name="Text 26"/>
          <p:cNvSpPr/>
          <p:nvPr/>
        </p:nvSpPr>
        <p:spPr>
          <a:xfrm>
            <a:off x="5143500" y="5997848"/>
            <a:ext cx="2919171" cy="171450"/>
          </a:xfrm>
          <a:prstGeom prst="rect">
            <a:avLst/>
          </a:prstGeom>
          <a:noFill/>
          <a:ln/>
        </p:spPr>
        <p:txBody>
          <a:bodyPr wrap="square" lIns="0" tIns="0" rIns="0" bIns="0" rtlCol="0" anchor="t"/>
          <a:lstStyle/>
          <a:p>
            <a:pPr algn="l" indent="0" marL="0">
              <a:lnSpc>
                <a:spcPts val="1600"/>
              </a:lnSpc>
              <a:buNone/>
            </a:pPr>
            <a:r>
              <a:rPr lang="en-US" sz="1100" dirty="0">
                <a:solidFill>
                  <a:srgbClr val="374151"/>
                </a:solidFill>
                <a:latin typeface="Inter" pitchFamily="34" charset="0"/>
                <a:ea typeface="Inter" pitchFamily="34" charset="-122"/>
                <a:cs typeface="Inter" pitchFamily="34" charset="-120"/>
              </a:rPr>
              <a:t>Metriken-Sammlung und Visualisierung</a:t>
            </a:r>
            <a:endParaRPr lang="en-US" sz="1100" dirty="0"/>
          </a:p>
        </p:txBody>
      </p:sp>
      <p:sp>
        <p:nvSpPr>
          <p:cNvPr id="37" name="Shape 27"/>
          <p:cNvSpPr/>
          <p:nvPr/>
        </p:nvSpPr>
        <p:spPr>
          <a:xfrm>
            <a:off x="4857750" y="6297885"/>
            <a:ext cx="200025" cy="200025"/>
          </a:xfrm>
          <a:prstGeom prst="roundRect">
            <a:avLst>
              <a:gd name="adj" fmla="val 21429"/>
            </a:avLst>
          </a:prstGeom>
          <a:solidFill>
            <a:srgbClr val="00C2FF"/>
          </a:solidFill>
          <a:ln/>
        </p:spPr>
      </p:sp>
      <p:pic>
        <p:nvPicPr>
          <p:cNvPr id="38" name="Image 8" descr="preencoded.png">    </p:cNvPr>
          <p:cNvPicPr>
            <a:picLocks noChangeAspect="1"/>
          </p:cNvPicPr>
          <p:nvPr/>
        </p:nvPicPr>
        <p:blipFill>
          <a:blip r:embed="rId9"/>
          <a:stretch>
            <a:fillRect/>
          </a:stretch>
        </p:blipFill>
        <p:spPr>
          <a:xfrm>
            <a:off x="4886325" y="6322888"/>
            <a:ext cx="142875" cy="150019"/>
          </a:xfrm>
          <a:prstGeom prst="rect">
            <a:avLst/>
          </a:prstGeom>
        </p:spPr>
      </p:pic>
      <p:sp>
        <p:nvSpPr>
          <p:cNvPr id="39" name="Text 28"/>
          <p:cNvSpPr/>
          <p:nvPr/>
        </p:nvSpPr>
        <p:spPr>
          <a:xfrm>
            <a:off x="5143500" y="6283598"/>
            <a:ext cx="913962"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ELK Stack</a:t>
            </a:r>
            <a:endParaRPr lang="en-US" sz="1100" dirty="0"/>
          </a:p>
        </p:txBody>
      </p:sp>
      <p:sp>
        <p:nvSpPr>
          <p:cNvPr id="40" name="Text 29"/>
          <p:cNvSpPr/>
          <p:nvPr/>
        </p:nvSpPr>
        <p:spPr>
          <a:xfrm>
            <a:off x="5143500" y="6483623"/>
            <a:ext cx="2297506" cy="171450"/>
          </a:xfrm>
          <a:prstGeom prst="rect">
            <a:avLst/>
          </a:prstGeom>
          <a:noFill/>
          <a:ln/>
        </p:spPr>
        <p:txBody>
          <a:bodyPr wrap="square" lIns="0" tIns="0" rIns="0" bIns="0" rtlCol="0" anchor="t"/>
          <a:lstStyle/>
          <a:p>
            <a:pPr algn="l" indent="0" marL="0">
              <a:lnSpc>
                <a:spcPts val="1600"/>
              </a:lnSpc>
              <a:buNone/>
            </a:pPr>
            <a:r>
              <a:rPr lang="en-US" sz="1100" dirty="0">
                <a:solidFill>
                  <a:srgbClr val="374151"/>
                </a:solidFill>
                <a:latin typeface="Inter" pitchFamily="34" charset="0"/>
                <a:ea typeface="Inter" pitchFamily="34" charset="-122"/>
                <a:cs typeface="Inter" pitchFamily="34" charset="-120"/>
              </a:rPr>
              <a:t>Log-Aggregation und -Analyse</a:t>
            </a:r>
            <a:endParaRPr lang="en-US" sz="1100" dirty="0"/>
          </a:p>
        </p:txBody>
      </p:sp>
      <p:sp>
        <p:nvSpPr>
          <p:cNvPr id="41" name="Shape 30"/>
          <p:cNvSpPr/>
          <p:nvPr/>
        </p:nvSpPr>
        <p:spPr>
          <a:xfrm>
            <a:off x="4857750" y="6783660"/>
            <a:ext cx="200025" cy="200025"/>
          </a:xfrm>
          <a:prstGeom prst="roundRect">
            <a:avLst>
              <a:gd name="adj" fmla="val 21429"/>
            </a:avLst>
          </a:prstGeom>
          <a:solidFill>
            <a:srgbClr val="00C2FF"/>
          </a:solidFill>
          <a:ln/>
        </p:spPr>
      </p:sp>
      <p:pic>
        <p:nvPicPr>
          <p:cNvPr id="42" name="Image 9" descr="preencoded.png">    </p:cNvPr>
          <p:cNvPicPr>
            <a:picLocks noChangeAspect="1"/>
          </p:cNvPicPr>
          <p:nvPr/>
        </p:nvPicPr>
        <p:blipFill>
          <a:blip r:embed="rId10"/>
          <a:stretch>
            <a:fillRect/>
          </a:stretch>
        </p:blipFill>
        <p:spPr>
          <a:xfrm>
            <a:off x="4886325" y="6808663"/>
            <a:ext cx="142875" cy="150019"/>
          </a:xfrm>
          <a:prstGeom prst="rect">
            <a:avLst/>
          </a:prstGeom>
        </p:spPr>
      </p:pic>
      <p:sp>
        <p:nvSpPr>
          <p:cNvPr id="43" name="Text 31"/>
          <p:cNvSpPr/>
          <p:nvPr/>
        </p:nvSpPr>
        <p:spPr>
          <a:xfrm>
            <a:off x="5143500" y="6769373"/>
            <a:ext cx="699427"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Jaeger</a:t>
            </a:r>
            <a:endParaRPr lang="en-US" sz="1100" dirty="0"/>
          </a:p>
        </p:txBody>
      </p:sp>
      <p:sp>
        <p:nvSpPr>
          <p:cNvPr id="44" name="Text 32"/>
          <p:cNvSpPr/>
          <p:nvPr/>
        </p:nvSpPr>
        <p:spPr>
          <a:xfrm>
            <a:off x="5143500" y="6969398"/>
            <a:ext cx="2399974" cy="171450"/>
          </a:xfrm>
          <a:prstGeom prst="rect">
            <a:avLst/>
          </a:prstGeom>
          <a:noFill/>
          <a:ln/>
        </p:spPr>
        <p:txBody>
          <a:bodyPr wrap="square" lIns="0" tIns="0" rIns="0" bIns="0" rtlCol="0" anchor="t"/>
          <a:lstStyle/>
          <a:p>
            <a:pPr algn="l" indent="0" marL="0">
              <a:lnSpc>
                <a:spcPts val="1600"/>
              </a:lnSpc>
              <a:buNone/>
            </a:pPr>
            <a:r>
              <a:rPr lang="en-US" sz="1100" dirty="0">
                <a:solidFill>
                  <a:srgbClr val="374151"/>
                </a:solidFill>
                <a:latin typeface="Inter" pitchFamily="34" charset="0"/>
                <a:ea typeface="Inter" pitchFamily="34" charset="-122"/>
                <a:cs typeface="Inter" pitchFamily="34" charset="-120"/>
              </a:rPr>
              <a:t>Distributed Tracing für Requests</a:t>
            </a:r>
            <a:endParaRPr lang="en-US" sz="1100" dirty="0"/>
          </a:p>
        </p:txBody>
      </p:sp>
      <p:sp>
        <p:nvSpPr>
          <p:cNvPr id="45" name="Shape 33"/>
          <p:cNvSpPr/>
          <p:nvPr/>
        </p:nvSpPr>
        <p:spPr>
          <a:xfrm>
            <a:off x="4857750" y="7269435"/>
            <a:ext cx="200025" cy="200025"/>
          </a:xfrm>
          <a:prstGeom prst="roundRect">
            <a:avLst>
              <a:gd name="adj" fmla="val 21429"/>
            </a:avLst>
          </a:prstGeom>
          <a:solidFill>
            <a:srgbClr val="00C2FF"/>
          </a:solidFill>
          <a:ln/>
        </p:spPr>
      </p:sp>
      <p:pic>
        <p:nvPicPr>
          <p:cNvPr id="46" name="Image 10" descr="preencoded.png">    </p:cNvPr>
          <p:cNvPicPr>
            <a:picLocks noChangeAspect="1"/>
          </p:cNvPicPr>
          <p:nvPr/>
        </p:nvPicPr>
        <p:blipFill>
          <a:blip r:embed="rId11"/>
          <a:stretch>
            <a:fillRect/>
          </a:stretch>
        </p:blipFill>
        <p:spPr>
          <a:xfrm>
            <a:off x="4895255" y="7294438"/>
            <a:ext cx="125016" cy="150019"/>
          </a:xfrm>
          <a:prstGeom prst="rect">
            <a:avLst/>
          </a:prstGeom>
        </p:spPr>
      </p:pic>
      <p:sp>
        <p:nvSpPr>
          <p:cNvPr id="47" name="Text 34"/>
          <p:cNvSpPr/>
          <p:nvPr/>
        </p:nvSpPr>
        <p:spPr>
          <a:xfrm>
            <a:off x="5143500" y="7255148"/>
            <a:ext cx="1165780"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Alertmanager</a:t>
            </a:r>
            <a:endParaRPr lang="en-US" sz="1100" dirty="0"/>
          </a:p>
        </p:txBody>
      </p:sp>
      <p:sp>
        <p:nvSpPr>
          <p:cNvPr id="48" name="Text 35"/>
          <p:cNvSpPr/>
          <p:nvPr/>
        </p:nvSpPr>
        <p:spPr>
          <a:xfrm>
            <a:off x="5143500" y="7455173"/>
            <a:ext cx="2340480" cy="171450"/>
          </a:xfrm>
          <a:prstGeom prst="rect">
            <a:avLst/>
          </a:prstGeom>
          <a:noFill/>
          <a:ln/>
        </p:spPr>
        <p:txBody>
          <a:bodyPr wrap="square" lIns="0" tIns="0" rIns="0" bIns="0" rtlCol="0" anchor="t"/>
          <a:lstStyle/>
          <a:p>
            <a:pPr algn="l" indent="0" marL="0">
              <a:lnSpc>
                <a:spcPts val="1600"/>
              </a:lnSpc>
              <a:buNone/>
            </a:pPr>
            <a:r>
              <a:rPr lang="en-US" sz="1100" dirty="0">
                <a:solidFill>
                  <a:srgbClr val="374151"/>
                </a:solidFill>
                <a:latin typeface="Inter" pitchFamily="34" charset="0"/>
                <a:ea typeface="Inter" pitchFamily="34" charset="-122"/>
                <a:cs typeface="Inter" pitchFamily="34" charset="-120"/>
              </a:rPr>
              <a:t>Alert-Routing und -Aggregation</a:t>
            </a:r>
            <a:endParaRPr lang="en-US" sz="11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9144000" cy="6165056"/>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6165056"/>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Herausforderungen &amp; Lösungen</a:t>
            </a:r>
            <a:endParaRPr lang="en-US" sz="2700" dirty="0"/>
          </a:p>
        </p:txBody>
      </p:sp>
      <p:sp>
        <p:nvSpPr>
          <p:cNvPr id="5" name="Shape 2"/>
          <p:cNvSpPr/>
          <p:nvPr/>
        </p:nvSpPr>
        <p:spPr>
          <a:xfrm>
            <a:off x="457200" y="1028700"/>
            <a:ext cx="8229600" cy="4679156"/>
          </a:xfrm>
          <a:prstGeom prst="roundRect">
            <a:avLst>
              <a:gd name="adj" fmla="val 1832"/>
            </a:avLst>
          </a:prstGeom>
          <a:solidFill>
            <a:srgbClr val="FFFFFF"/>
          </a:solidFill>
          <a:ln/>
          <a:effectLst>
            <a:outerShdw sx="100000" sy="100000" kx="0" ky="0" algn="bl" rotWithShape="0" blurRad="190500" dist="127000" dir="5400000">
              <a:srgbClr val="000000">
                <a:alpha val="10000"/>
              </a:srgbClr>
            </a:outerShdw>
          </a:effectLst>
        </p:spPr>
      </p:sp>
      <p:sp>
        <p:nvSpPr>
          <p:cNvPr id="6" name="Shape 3"/>
          <p:cNvSpPr/>
          <p:nvPr/>
        </p:nvSpPr>
        <p:spPr>
          <a:xfrm>
            <a:off x="685800" y="1257300"/>
            <a:ext cx="7772400" cy="457200"/>
          </a:xfrm>
          <a:prstGeom prst="round2SameRect">
            <a:avLst/>
          </a:prstGeom>
          <a:solidFill>
            <a:srgbClr val="0047AB"/>
          </a:solidFill>
          <a:ln/>
        </p:spPr>
      </p:sp>
      <p:sp>
        <p:nvSpPr>
          <p:cNvPr id="7" name="Text 4"/>
          <p:cNvSpPr/>
          <p:nvPr/>
        </p:nvSpPr>
        <p:spPr>
          <a:xfrm>
            <a:off x="685800" y="1257300"/>
            <a:ext cx="4274820" cy="457200"/>
          </a:xfrm>
          <a:prstGeom prst="rect">
            <a:avLst/>
          </a:prstGeom>
          <a:noFill/>
          <a:ln/>
        </p:spPr>
        <p:txBody>
          <a:bodyPr wrap="square" lIns="114300" tIns="114300" rIns="114300" bIns="11430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Herausforderung</a:t>
            </a:r>
            <a:endParaRPr lang="en-US" sz="1400" dirty="0"/>
          </a:p>
        </p:txBody>
      </p:sp>
      <p:sp>
        <p:nvSpPr>
          <p:cNvPr id="8" name="Text 5"/>
          <p:cNvSpPr/>
          <p:nvPr/>
        </p:nvSpPr>
        <p:spPr>
          <a:xfrm>
            <a:off x="4572000" y="1257300"/>
            <a:ext cx="4274820" cy="457200"/>
          </a:xfrm>
          <a:prstGeom prst="rect">
            <a:avLst/>
          </a:prstGeom>
          <a:noFill/>
          <a:ln/>
        </p:spPr>
        <p:txBody>
          <a:bodyPr wrap="square" lIns="114300" tIns="114300" rIns="114300" bIns="11430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Lösung</a:t>
            </a:r>
            <a:endParaRPr lang="en-US" sz="1400" dirty="0"/>
          </a:p>
        </p:txBody>
      </p:sp>
      <p:sp>
        <p:nvSpPr>
          <p:cNvPr id="9" name="Shape 6"/>
          <p:cNvSpPr/>
          <p:nvPr/>
        </p:nvSpPr>
        <p:spPr>
          <a:xfrm>
            <a:off x="685800" y="2603897"/>
            <a:ext cx="7772400" cy="0"/>
          </a:xfrm>
          <a:prstGeom prst="line">
            <a:avLst/>
          </a:prstGeom>
          <a:noFill/>
          <a:ln w="12700">
            <a:solidFill>
              <a:srgbClr val="E5E7EB"/>
            </a:solidFill>
            <a:prstDash val="solid"/>
          </a:ln>
        </p:spPr>
      </p:sp>
      <p:sp>
        <p:nvSpPr>
          <p:cNvPr id="10" name="Shape 7"/>
          <p:cNvSpPr/>
          <p:nvPr/>
        </p:nvSpPr>
        <p:spPr>
          <a:xfrm>
            <a:off x="685800" y="1714500"/>
            <a:ext cx="3886200" cy="889397"/>
          </a:xfrm>
          <a:prstGeom prst="roundRect">
            <a:avLst>
              <a:gd name="adj" fmla="val 0"/>
            </a:avLst>
          </a:prstGeom>
          <a:solidFill>
            <a:srgbClr val="F2F2F2"/>
          </a:solidFill>
          <a:ln/>
        </p:spPr>
      </p:sp>
      <p:pic>
        <p:nvPicPr>
          <p:cNvPr id="11" name="Image 1" descr="preencoded.png">    </p:cNvPr>
          <p:cNvPicPr>
            <a:picLocks noChangeAspect="1"/>
          </p:cNvPicPr>
          <p:nvPr/>
        </p:nvPicPr>
        <p:blipFill>
          <a:blip r:embed="rId2"/>
          <a:stretch>
            <a:fillRect/>
          </a:stretch>
        </p:blipFill>
        <p:spPr>
          <a:xfrm>
            <a:off x="857250" y="1921669"/>
            <a:ext cx="171450" cy="157163"/>
          </a:xfrm>
          <a:prstGeom prst="rect">
            <a:avLst/>
          </a:prstGeom>
        </p:spPr>
      </p:pic>
      <p:sp>
        <p:nvSpPr>
          <p:cNvPr id="12" name="Text 8"/>
          <p:cNvSpPr/>
          <p:nvPr/>
        </p:nvSpPr>
        <p:spPr>
          <a:xfrm>
            <a:off x="1114425" y="1871663"/>
            <a:ext cx="2384459"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Lastspitzen bei Gehaltseingang</a:t>
            </a:r>
            <a:endParaRPr lang="en-US" sz="1100" dirty="0"/>
          </a:p>
        </p:txBody>
      </p:sp>
      <p:sp>
        <p:nvSpPr>
          <p:cNvPr id="13" name="Text 9"/>
          <p:cNvSpPr/>
          <p:nvPr/>
        </p:nvSpPr>
        <p:spPr>
          <a:xfrm>
            <a:off x="1114425" y="2071688"/>
            <a:ext cx="2707816"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Hoher Traffic an Monatsende führte zu Leistungseinbrüchen</a:t>
            </a:r>
            <a:endParaRPr lang="en-US" sz="1100" dirty="0"/>
          </a:p>
        </p:txBody>
      </p:sp>
      <p:pic>
        <p:nvPicPr>
          <p:cNvPr id="14" name="Image 2" descr="preencoded.png">    </p:cNvPr>
          <p:cNvPicPr>
            <a:picLocks noChangeAspect="1"/>
          </p:cNvPicPr>
          <p:nvPr/>
        </p:nvPicPr>
        <p:blipFill>
          <a:blip r:embed="rId3"/>
          <a:stretch>
            <a:fillRect/>
          </a:stretch>
        </p:blipFill>
        <p:spPr>
          <a:xfrm>
            <a:off x="4743450" y="1914525"/>
            <a:ext cx="171450" cy="171450"/>
          </a:xfrm>
          <a:prstGeom prst="rect">
            <a:avLst/>
          </a:prstGeom>
        </p:spPr>
      </p:pic>
      <p:sp>
        <p:nvSpPr>
          <p:cNvPr id="15" name="Text 10"/>
          <p:cNvSpPr/>
          <p:nvPr/>
        </p:nvSpPr>
        <p:spPr>
          <a:xfrm>
            <a:off x="5000625" y="1871663"/>
            <a:ext cx="2323514"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Autoscaling-Regeln &amp; Caching</a:t>
            </a:r>
            <a:endParaRPr lang="en-US" sz="1100" dirty="0"/>
          </a:p>
        </p:txBody>
      </p:sp>
      <p:sp>
        <p:nvSpPr>
          <p:cNvPr id="16" name="Text 11"/>
          <p:cNvSpPr/>
          <p:nvPr/>
        </p:nvSpPr>
        <p:spPr>
          <a:xfrm>
            <a:off x="5000625" y="2071688"/>
            <a:ext cx="3134097"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Predictive Scaling basierend auf historischen Mustern &amp; Redis-Cache für häufige Abfragen</a:t>
            </a:r>
            <a:endParaRPr lang="en-US" sz="1100" dirty="0"/>
          </a:p>
        </p:txBody>
      </p:sp>
      <p:sp>
        <p:nvSpPr>
          <p:cNvPr id="17" name="Shape 12"/>
          <p:cNvSpPr/>
          <p:nvPr/>
        </p:nvSpPr>
        <p:spPr>
          <a:xfrm>
            <a:off x="685800" y="3696891"/>
            <a:ext cx="7772400" cy="0"/>
          </a:xfrm>
          <a:prstGeom prst="line">
            <a:avLst/>
          </a:prstGeom>
          <a:noFill/>
          <a:ln w="12700">
            <a:solidFill>
              <a:srgbClr val="E5E7EB"/>
            </a:solidFill>
            <a:prstDash val="solid"/>
          </a:ln>
        </p:spPr>
      </p:sp>
      <p:sp>
        <p:nvSpPr>
          <p:cNvPr id="18" name="Shape 13"/>
          <p:cNvSpPr/>
          <p:nvPr/>
        </p:nvSpPr>
        <p:spPr>
          <a:xfrm>
            <a:off x="685800" y="2603897"/>
            <a:ext cx="3886200" cy="1092994"/>
          </a:xfrm>
          <a:prstGeom prst="roundRect">
            <a:avLst>
              <a:gd name="adj" fmla="val 0"/>
            </a:avLst>
          </a:prstGeom>
          <a:solidFill>
            <a:srgbClr val="F2F2F2"/>
          </a:solidFill>
          <a:ln/>
        </p:spPr>
      </p:sp>
      <p:pic>
        <p:nvPicPr>
          <p:cNvPr id="19" name="Image 3" descr="preencoded.png">    </p:cNvPr>
          <p:cNvPicPr>
            <a:picLocks noChangeAspect="1"/>
          </p:cNvPicPr>
          <p:nvPr/>
        </p:nvPicPr>
        <p:blipFill>
          <a:blip r:embed="rId4"/>
          <a:stretch>
            <a:fillRect/>
          </a:stretch>
        </p:blipFill>
        <p:spPr>
          <a:xfrm>
            <a:off x="857250" y="2914650"/>
            <a:ext cx="171450" cy="157163"/>
          </a:xfrm>
          <a:prstGeom prst="rect">
            <a:avLst/>
          </a:prstGeom>
        </p:spPr>
      </p:pic>
      <p:sp>
        <p:nvSpPr>
          <p:cNvPr id="20" name="Text 14"/>
          <p:cNvSpPr/>
          <p:nvPr/>
        </p:nvSpPr>
        <p:spPr>
          <a:xfrm>
            <a:off x="1114425" y="2864644"/>
            <a:ext cx="3000699"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Konsistenz bei verteilten Transaktionen</a:t>
            </a:r>
            <a:endParaRPr lang="en-US" sz="1100" dirty="0"/>
          </a:p>
        </p:txBody>
      </p:sp>
      <p:sp>
        <p:nvSpPr>
          <p:cNvPr id="21" name="Text 15"/>
          <p:cNvSpPr/>
          <p:nvPr/>
        </p:nvSpPr>
        <p:spPr>
          <a:xfrm>
            <a:off x="1114425" y="3064669"/>
            <a:ext cx="3208102"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Sicherstellung der Datenintegrität bei Service-Fehlern</a:t>
            </a:r>
            <a:endParaRPr lang="en-US" sz="1100" dirty="0"/>
          </a:p>
        </p:txBody>
      </p:sp>
      <p:pic>
        <p:nvPicPr>
          <p:cNvPr id="22" name="Image 4" descr="preencoded.png">    </p:cNvPr>
          <p:cNvPicPr>
            <a:picLocks noChangeAspect="1"/>
          </p:cNvPicPr>
          <p:nvPr/>
        </p:nvPicPr>
        <p:blipFill>
          <a:blip r:embed="rId5"/>
          <a:stretch>
            <a:fillRect/>
          </a:stretch>
        </p:blipFill>
        <p:spPr>
          <a:xfrm>
            <a:off x="4743450" y="2807494"/>
            <a:ext cx="171450" cy="171450"/>
          </a:xfrm>
          <a:prstGeom prst="rect">
            <a:avLst/>
          </a:prstGeom>
        </p:spPr>
      </p:pic>
      <p:sp>
        <p:nvSpPr>
          <p:cNvPr id="23" name="Text 16"/>
          <p:cNvSpPr/>
          <p:nvPr/>
        </p:nvSpPr>
        <p:spPr>
          <a:xfrm>
            <a:off x="5000625" y="2764631"/>
            <a:ext cx="2314472"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Saga Pattern &amp; Event Sourcing</a:t>
            </a:r>
            <a:endParaRPr lang="en-US" sz="1100" dirty="0"/>
          </a:p>
        </p:txBody>
      </p:sp>
      <p:sp>
        <p:nvSpPr>
          <p:cNvPr id="24" name="Text 17"/>
          <p:cNvSpPr/>
          <p:nvPr/>
        </p:nvSpPr>
        <p:spPr>
          <a:xfrm>
            <a:off x="5000625" y="2964656"/>
            <a:ext cx="3353098" cy="571500"/>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Implementierung von Kompensationstransaktionen und eventbasierter Architektur</a:t>
            </a:r>
            <a:endParaRPr lang="en-US" sz="1100" dirty="0"/>
          </a:p>
        </p:txBody>
      </p:sp>
      <p:sp>
        <p:nvSpPr>
          <p:cNvPr id="25" name="Shape 18"/>
          <p:cNvSpPr/>
          <p:nvPr/>
        </p:nvSpPr>
        <p:spPr>
          <a:xfrm>
            <a:off x="685800" y="4589859"/>
            <a:ext cx="7772400" cy="0"/>
          </a:xfrm>
          <a:prstGeom prst="line">
            <a:avLst/>
          </a:prstGeom>
          <a:noFill/>
          <a:ln w="12700">
            <a:solidFill>
              <a:srgbClr val="E5E7EB"/>
            </a:solidFill>
            <a:prstDash val="solid"/>
          </a:ln>
        </p:spPr>
      </p:sp>
      <p:sp>
        <p:nvSpPr>
          <p:cNvPr id="26" name="Shape 19"/>
          <p:cNvSpPr/>
          <p:nvPr/>
        </p:nvSpPr>
        <p:spPr>
          <a:xfrm>
            <a:off x="685800" y="3696891"/>
            <a:ext cx="3886200" cy="892969"/>
          </a:xfrm>
          <a:prstGeom prst="roundRect">
            <a:avLst>
              <a:gd name="adj" fmla="val 0"/>
            </a:avLst>
          </a:prstGeom>
          <a:solidFill>
            <a:srgbClr val="F2F2F2"/>
          </a:solidFill>
          <a:ln/>
        </p:spPr>
      </p:sp>
      <p:pic>
        <p:nvPicPr>
          <p:cNvPr id="27" name="Image 5" descr="preencoded.png">    </p:cNvPr>
          <p:cNvPicPr>
            <a:picLocks noChangeAspect="1"/>
          </p:cNvPicPr>
          <p:nvPr/>
        </p:nvPicPr>
        <p:blipFill>
          <a:blip r:embed="rId6"/>
          <a:stretch>
            <a:fillRect/>
          </a:stretch>
        </p:blipFill>
        <p:spPr>
          <a:xfrm>
            <a:off x="857250" y="4007644"/>
            <a:ext cx="171450" cy="157163"/>
          </a:xfrm>
          <a:prstGeom prst="rect">
            <a:avLst/>
          </a:prstGeom>
        </p:spPr>
      </p:pic>
      <p:sp>
        <p:nvSpPr>
          <p:cNvPr id="28" name="Text 20"/>
          <p:cNvSpPr/>
          <p:nvPr/>
        </p:nvSpPr>
        <p:spPr>
          <a:xfrm>
            <a:off x="1114425" y="3957638"/>
            <a:ext cx="1928152"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Sicherheitsbedrohungen</a:t>
            </a:r>
            <a:endParaRPr lang="en-US" sz="1100" dirty="0"/>
          </a:p>
        </p:txBody>
      </p:sp>
      <p:sp>
        <p:nvSpPr>
          <p:cNvPr id="29" name="Text 21"/>
          <p:cNvSpPr/>
          <p:nvPr/>
        </p:nvSpPr>
        <p:spPr>
          <a:xfrm>
            <a:off x="1114425" y="4157663"/>
            <a:ext cx="3289608" cy="171450"/>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Zunehmende Angriffe auf Finanzplattformen</a:t>
            </a:r>
            <a:endParaRPr lang="en-US" sz="1100" dirty="0"/>
          </a:p>
        </p:txBody>
      </p:sp>
      <p:pic>
        <p:nvPicPr>
          <p:cNvPr id="30" name="Image 6" descr="preencoded.png">    </p:cNvPr>
          <p:cNvPicPr>
            <a:picLocks noChangeAspect="1"/>
          </p:cNvPicPr>
          <p:nvPr/>
        </p:nvPicPr>
        <p:blipFill>
          <a:blip r:embed="rId7"/>
          <a:stretch>
            <a:fillRect/>
          </a:stretch>
        </p:blipFill>
        <p:spPr>
          <a:xfrm>
            <a:off x="4743450" y="3900488"/>
            <a:ext cx="171450" cy="171450"/>
          </a:xfrm>
          <a:prstGeom prst="rect">
            <a:avLst/>
          </a:prstGeom>
        </p:spPr>
      </p:pic>
      <p:sp>
        <p:nvSpPr>
          <p:cNvPr id="31" name="Text 22"/>
          <p:cNvSpPr/>
          <p:nvPr/>
        </p:nvSpPr>
        <p:spPr>
          <a:xfrm>
            <a:off x="5000625" y="3857625"/>
            <a:ext cx="1787063"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Zero-Trust-Architektur</a:t>
            </a:r>
            <a:endParaRPr lang="en-US" sz="1100" dirty="0"/>
          </a:p>
        </p:txBody>
      </p:sp>
      <p:sp>
        <p:nvSpPr>
          <p:cNvPr id="32" name="Text 23"/>
          <p:cNvSpPr/>
          <p:nvPr/>
        </p:nvSpPr>
        <p:spPr>
          <a:xfrm>
            <a:off x="5000625" y="4057650"/>
            <a:ext cx="2369493"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Service Mesh mit mTLS, WAF und kontinuierliche Sicherheits-Scans</a:t>
            </a:r>
            <a:endParaRPr lang="en-US" sz="1100" dirty="0"/>
          </a:p>
        </p:txBody>
      </p:sp>
      <p:sp>
        <p:nvSpPr>
          <p:cNvPr id="33" name="Shape 24"/>
          <p:cNvSpPr/>
          <p:nvPr/>
        </p:nvSpPr>
        <p:spPr>
          <a:xfrm rot="10800000">
            <a:off x="685800" y="4589859"/>
            <a:ext cx="3886200" cy="889397"/>
          </a:xfrm>
          <a:prstGeom prst="round1Rect">
            <a:avLst/>
          </a:prstGeom>
          <a:solidFill>
            <a:srgbClr val="F2F2F2"/>
          </a:solidFill>
          <a:ln/>
        </p:spPr>
      </p:sp>
      <p:pic>
        <p:nvPicPr>
          <p:cNvPr id="34" name="Image 7" descr="preencoded.png">    </p:cNvPr>
          <p:cNvPicPr>
            <a:picLocks noChangeAspect="1"/>
          </p:cNvPicPr>
          <p:nvPr/>
        </p:nvPicPr>
        <p:blipFill>
          <a:blip r:embed="rId8"/>
          <a:stretch>
            <a:fillRect/>
          </a:stretch>
        </p:blipFill>
        <p:spPr>
          <a:xfrm>
            <a:off x="857250" y="4800600"/>
            <a:ext cx="171450" cy="157163"/>
          </a:xfrm>
          <a:prstGeom prst="rect">
            <a:avLst/>
          </a:prstGeom>
        </p:spPr>
      </p:pic>
      <p:sp>
        <p:nvSpPr>
          <p:cNvPr id="35" name="Text 25"/>
          <p:cNvSpPr/>
          <p:nvPr/>
        </p:nvSpPr>
        <p:spPr>
          <a:xfrm>
            <a:off x="1114425" y="4750594"/>
            <a:ext cx="2324965"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Komplexität der Microservices</a:t>
            </a:r>
            <a:endParaRPr lang="en-US" sz="1100" dirty="0"/>
          </a:p>
        </p:txBody>
      </p:sp>
      <p:sp>
        <p:nvSpPr>
          <p:cNvPr id="36" name="Text 26"/>
          <p:cNvSpPr/>
          <p:nvPr/>
        </p:nvSpPr>
        <p:spPr>
          <a:xfrm>
            <a:off x="1114425" y="4950619"/>
            <a:ext cx="3341712"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Wachsende Anzahl von Services erschwerte die Verwaltung</a:t>
            </a:r>
            <a:endParaRPr lang="en-US" sz="1100" dirty="0"/>
          </a:p>
        </p:txBody>
      </p:sp>
      <p:pic>
        <p:nvPicPr>
          <p:cNvPr id="37" name="Image 8" descr="preencoded.png">    </p:cNvPr>
          <p:cNvPicPr>
            <a:picLocks noChangeAspect="1"/>
          </p:cNvPicPr>
          <p:nvPr/>
        </p:nvPicPr>
        <p:blipFill>
          <a:blip r:embed="rId9"/>
          <a:stretch>
            <a:fillRect/>
          </a:stretch>
        </p:blipFill>
        <p:spPr>
          <a:xfrm>
            <a:off x="4743450" y="4793456"/>
            <a:ext cx="171450" cy="171450"/>
          </a:xfrm>
          <a:prstGeom prst="rect">
            <a:avLst/>
          </a:prstGeom>
        </p:spPr>
      </p:pic>
      <p:sp>
        <p:nvSpPr>
          <p:cNvPr id="38" name="Text 27"/>
          <p:cNvSpPr/>
          <p:nvPr/>
        </p:nvSpPr>
        <p:spPr>
          <a:xfrm>
            <a:off x="5000625" y="4750594"/>
            <a:ext cx="2205195"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Service Mesh &amp; API Gateway</a:t>
            </a:r>
            <a:endParaRPr lang="en-US" sz="1100" dirty="0"/>
          </a:p>
        </p:txBody>
      </p:sp>
      <p:sp>
        <p:nvSpPr>
          <p:cNvPr id="39" name="Text 28"/>
          <p:cNvSpPr/>
          <p:nvPr/>
        </p:nvSpPr>
        <p:spPr>
          <a:xfrm>
            <a:off x="5000625" y="4950619"/>
            <a:ext cx="2774342"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Istio für Service-Discovery, Routing und Resilience-Funktionen</a:t>
            </a:r>
            <a:endParaRPr lang="en-US" sz="11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486525"/>
          </a:xfrm>
          <a:prstGeom prst="rect">
            <a:avLst/>
          </a:prstGeom>
        </p:spPr>
      </p:pic>
      <p:pic>
        <p:nvPicPr>
          <p:cNvPr id="3" name="Image 1" descr="preencoded.png">    </p:cNvPr>
          <p:cNvPicPr>
            <a:picLocks noChangeAspect="1"/>
          </p:cNvPicPr>
          <p:nvPr/>
        </p:nvPicPr>
        <p:blipFill>
          <a:blip r:embed="rId2">
            <a:alphaModFix amt="10000"/>
          </a:blip>
          <a:stretch>
            <a:fillRect/>
          </a:stretch>
        </p:blipFill>
        <p:spPr>
          <a:xfrm>
            <a:off x="0" y="0"/>
            <a:ext cx="9144000" cy="6486525"/>
          </a:xfrm>
          <a:prstGeom prst="rect">
            <a:avLst/>
          </a:prstGeom>
        </p:spPr>
      </p:pic>
      <p:sp>
        <p:nvSpPr>
          <p:cNvPr id="4" name="Text 0"/>
          <p:cNvSpPr/>
          <p:nvPr/>
        </p:nvSpPr>
        <p:spPr>
          <a:xfrm>
            <a:off x="2822953" y="457200"/>
            <a:ext cx="3498093" cy="514350"/>
          </a:xfrm>
          <a:prstGeom prst="rect">
            <a:avLst/>
          </a:prstGeom>
          <a:noFill/>
          <a:ln/>
        </p:spPr>
        <p:txBody>
          <a:bodyPr wrap="square" lIns="0" tIns="0" rIns="0" bIns="0" rtlCol="0" anchor="ctr"/>
          <a:lstStyle/>
          <a:p>
            <a:pPr algn="ctr" indent="0" marL="0">
              <a:lnSpc>
                <a:spcPts val="4100"/>
              </a:lnSpc>
              <a:buNone/>
            </a:pPr>
            <a:r>
              <a:rPr lang="en-US" sz="4100" b="1" dirty="0">
                <a:solidFill>
                  <a:srgbClr val="FFFFFF"/>
                </a:solidFill>
                <a:latin typeface="Inter" pitchFamily="34" charset="0"/>
                <a:ea typeface="Inter" pitchFamily="34" charset="-122"/>
                <a:cs typeface="Inter" pitchFamily="34" charset="-120"/>
              </a:rPr>
              <a:t>Vielen Dank!</a:t>
            </a:r>
            <a:endParaRPr lang="en-US" sz="4100" dirty="0"/>
          </a:p>
        </p:txBody>
      </p:sp>
      <p:sp>
        <p:nvSpPr>
          <p:cNvPr id="5" name="Text 1"/>
          <p:cNvSpPr/>
          <p:nvPr/>
        </p:nvSpPr>
        <p:spPr>
          <a:xfrm>
            <a:off x="1307306" y="1257300"/>
            <a:ext cx="6529388" cy="771525"/>
          </a:xfrm>
          <a:prstGeom prst="rect">
            <a:avLst/>
          </a:prstGeom>
          <a:noFill/>
          <a:ln/>
        </p:spPr>
        <p:txBody>
          <a:bodyPr wrap="square" lIns="0" tIns="0" rIns="0" bIns="0" rtlCol="0" anchor="ctr"/>
          <a:lstStyle/>
          <a:p>
            <a:pPr algn="ctr" indent="0" marL="0">
              <a:lnSpc>
                <a:spcPts val="2000"/>
              </a:lnSpc>
              <a:buNone/>
            </a:pPr>
            <a:r>
              <a:rPr lang="en-US" sz="1700" dirty="0">
                <a:solidFill>
                  <a:srgbClr val="FFFFFF"/>
                </a:solidFill>
                <a:latin typeface="Inter" pitchFamily="34" charset="0"/>
                <a:ea typeface="Inter" pitchFamily="34" charset="-122"/>
                <a:cs typeface="Inter" pitchFamily="34" charset="-120"/>
              </a:rPr>
              <a:t>Ich freue mich auf die Möglichkeit, bei Vinlivt mitzuwirken und Menschen dabei zu helfen, sich klug finanziell abzusichern und ihre Finanzplanung gesund und stabil zu entwickeln.</a:t>
            </a:r>
            <a:endParaRPr lang="en-US" sz="1700" dirty="0"/>
          </a:p>
        </p:txBody>
      </p:sp>
      <p:sp>
        <p:nvSpPr>
          <p:cNvPr id="6" name="Shape 2"/>
          <p:cNvSpPr/>
          <p:nvPr/>
        </p:nvSpPr>
        <p:spPr>
          <a:xfrm>
            <a:off x="1828800" y="2543175"/>
            <a:ext cx="5486400" cy="1885950"/>
          </a:xfrm>
          <a:prstGeom prst="roundRect">
            <a:avLst>
              <a:gd name="adj" fmla="val 3030"/>
            </a:avLst>
          </a:prstGeom>
          <a:solidFill>
            <a:srgbClr val="FFFFFF">
              <a:alpha val="10000"/>
            </a:srgbClr>
          </a:solidFill>
          <a:ln/>
        </p:spPr>
      </p:sp>
      <p:sp>
        <p:nvSpPr>
          <p:cNvPr id="7" name="Text 3"/>
          <p:cNvSpPr/>
          <p:nvPr/>
        </p:nvSpPr>
        <p:spPr>
          <a:xfrm>
            <a:off x="1711643" y="2686050"/>
            <a:ext cx="5720715" cy="228600"/>
          </a:xfrm>
          <a:prstGeom prst="rect">
            <a:avLst/>
          </a:prstGeom>
          <a:noFill/>
          <a:ln/>
        </p:spPr>
        <p:txBody>
          <a:bodyPr wrap="square" lIns="0" tIns="0" rIns="0" bIns="0" rtlCol="0" anchor="t"/>
          <a:lstStyle/>
          <a:p>
            <a:pPr algn="ctr" indent="0" marL="0">
              <a:lnSpc>
                <a:spcPts val="1800"/>
              </a:lnSpc>
              <a:buNone/>
            </a:pPr>
            <a:r>
              <a:rPr lang="en-US" sz="1400" dirty="0">
                <a:solidFill>
                  <a:srgbClr val="FFFFFF"/>
                </a:solidFill>
                <a:latin typeface="Inter" pitchFamily="34" charset="0"/>
                <a:ea typeface="Inter" pitchFamily="34" charset="-122"/>
                <a:cs typeface="Inter" pitchFamily="34" charset="-120"/>
              </a:rPr>
              <a:t>Warum ich zu Vinlivt passe:</a:t>
            </a:r>
            <a:endParaRPr lang="en-US" sz="1400" dirty="0"/>
          </a:p>
        </p:txBody>
      </p:sp>
      <p:pic>
        <p:nvPicPr>
          <p:cNvPr id="8" name="Image 2" descr="preencoded.png">    </p:cNvPr>
          <p:cNvPicPr>
            <a:picLocks noChangeAspect="1"/>
          </p:cNvPicPr>
          <p:nvPr/>
        </p:nvPicPr>
        <p:blipFill>
          <a:blip r:embed="rId3"/>
          <a:stretch>
            <a:fillRect/>
          </a:stretch>
        </p:blipFill>
        <p:spPr>
          <a:xfrm>
            <a:off x="1971675" y="3053953"/>
            <a:ext cx="142875" cy="150019"/>
          </a:xfrm>
          <a:prstGeom prst="rect">
            <a:avLst/>
          </a:prstGeom>
        </p:spPr>
      </p:pic>
      <p:sp>
        <p:nvSpPr>
          <p:cNvPr id="9" name="Text 4"/>
          <p:cNvSpPr/>
          <p:nvPr/>
        </p:nvSpPr>
        <p:spPr>
          <a:xfrm>
            <a:off x="2200275" y="3028950"/>
            <a:ext cx="4913415"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10+ Jahre Erfahrung mit Java-basiertem Backend &amp; Microservices</a:t>
            </a:r>
            <a:endParaRPr lang="en-US" sz="1100" dirty="0"/>
          </a:p>
        </p:txBody>
      </p:sp>
      <p:pic>
        <p:nvPicPr>
          <p:cNvPr id="10" name="Image 3" descr="preencoded.png">    </p:cNvPr>
          <p:cNvPicPr>
            <a:picLocks noChangeAspect="1"/>
          </p:cNvPicPr>
          <p:nvPr/>
        </p:nvPicPr>
        <p:blipFill>
          <a:blip r:embed="rId4"/>
          <a:stretch>
            <a:fillRect/>
          </a:stretch>
        </p:blipFill>
        <p:spPr>
          <a:xfrm>
            <a:off x="1971675" y="3339703"/>
            <a:ext cx="142875" cy="150019"/>
          </a:xfrm>
          <a:prstGeom prst="rect">
            <a:avLst/>
          </a:prstGeom>
        </p:spPr>
      </p:pic>
      <p:sp>
        <p:nvSpPr>
          <p:cNvPr id="11" name="Text 5"/>
          <p:cNvSpPr/>
          <p:nvPr/>
        </p:nvSpPr>
        <p:spPr>
          <a:xfrm>
            <a:off x="2200275" y="3314700"/>
            <a:ext cx="3957548"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Fundierte Kenntnisse im gesamten Vinlivt Tech-Stack</a:t>
            </a:r>
            <a:endParaRPr lang="en-US" sz="1100" dirty="0"/>
          </a:p>
        </p:txBody>
      </p:sp>
      <p:pic>
        <p:nvPicPr>
          <p:cNvPr id="12" name="Image 4" descr="preencoded.png">    </p:cNvPr>
          <p:cNvPicPr>
            <a:picLocks noChangeAspect="1"/>
          </p:cNvPicPr>
          <p:nvPr/>
        </p:nvPicPr>
        <p:blipFill>
          <a:blip r:embed="rId5"/>
          <a:stretch>
            <a:fillRect/>
          </a:stretch>
        </p:blipFill>
        <p:spPr>
          <a:xfrm>
            <a:off x="1971675" y="3625453"/>
            <a:ext cx="142875" cy="150019"/>
          </a:xfrm>
          <a:prstGeom prst="rect">
            <a:avLst/>
          </a:prstGeom>
        </p:spPr>
      </p:pic>
      <p:sp>
        <p:nvSpPr>
          <p:cNvPr id="13" name="Text 6"/>
          <p:cNvSpPr/>
          <p:nvPr/>
        </p:nvSpPr>
        <p:spPr>
          <a:xfrm>
            <a:off x="2200275" y="3600450"/>
            <a:ext cx="4667235"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Leidenschaft für die Entwicklung sicherer Finanzanwendungen</a:t>
            </a:r>
            <a:endParaRPr lang="en-US" sz="1100" dirty="0"/>
          </a:p>
        </p:txBody>
      </p:sp>
      <p:pic>
        <p:nvPicPr>
          <p:cNvPr id="14" name="Image 5" descr="preencoded.png">    </p:cNvPr>
          <p:cNvPicPr>
            <a:picLocks noChangeAspect="1"/>
          </p:cNvPicPr>
          <p:nvPr/>
        </p:nvPicPr>
        <p:blipFill>
          <a:blip r:embed="rId6"/>
          <a:stretch>
            <a:fillRect/>
          </a:stretch>
        </p:blipFill>
        <p:spPr>
          <a:xfrm>
            <a:off x="1971675" y="3911203"/>
            <a:ext cx="142875" cy="150019"/>
          </a:xfrm>
          <a:prstGeom prst="rect">
            <a:avLst/>
          </a:prstGeom>
        </p:spPr>
      </p:pic>
      <p:sp>
        <p:nvSpPr>
          <p:cNvPr id="15" name="Text 7"/>
          <p:cNvSpPr/>
          <p:nvPr/>
        </p:nvSpPr>
        <p:spPr>
          <a:xfrm>
            <a:off x="2200275" y="3886200"/>
            <a:ext cx="5057775" cy="400050"/>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Erfahrung mit hochskalierenden Systemen &amp; schnellen Datentransaktionen</a:t>
            </a:r>
            <a:endParaRPr lang="en-US" sz="1100" dirty="0"/>
          </a:p>
        </p:txBody>
      </p:sp>
      <p:sp>
        <p:nvSpPr>
          <p:cNvPr id="16" name="Text 8"/>
          <p:cNvSpPr/>
          <p:nvPr/>
        </p:nvSpPr>
        <p:spPr>
          <a:xfrm>
            <a:off x="1291344" y="4829175"/>
            <a:ext cx="3454963" cy="285750"/>
          </a:xfrm>
          <a:prstGeom prst="rect">
            <a:avLst/>
          </a:prstGeom>
          <a:noFill/>
          <a:ln/>
        </p:spPr>
        <p:txBody>
          <a:bodyPr wrap="square" lIns="0" tIns="0" rIns="0" bIns="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github.com/thanhtuanh/bankportal-demo</a:t>
            </a:r>
            <a:endParaRPr lang="en-US" sz="1400" dirty="0"/>
          </a:p>
        </p:txBody>
      </p:sp>
      <p:pic>
        <p:nvPicPr>
          <p:cNvPr id="17" name="Image 6" descr="preencoded.png">    </p:cNvPr>
          <p:cNvPicPr>
            <a:picLocks noChangeAspect="1"/>
          </p:cNvPicPr>
          <p:nvPr/>
        </p:nvPicPr>
        <p:blipFill>
          <a:blip r:embed="rId7"/>
          <a:stretch>
            <a:fillRect/>
          </a:stretch>
        </p:blipFill>
        <p:spPr>
          <a:xfrm>
            <a:off x="956481" y="4847034"/>
            <a:ext cx="249138" cy="250031"/>
          </a:xfrm>
          <a:prstGeom prst="rect">
            <a:avLst/>
          </a:prstGeom>
        </p:spPr>
      </p:pic>
      <p:sp>
        <p:nvSpPr>
          <p:cNvPr id="18" name="Text 9"/>
          <p:cNvSpPr/>
          <p:nvPr/>
        </p:nvSpPr>
        <p:spPr>
          <a:xfrm>
            <a:off x="5321201" y="4829175"/>
            <a:ext cx="2969188" cy="285750"/>
          </a:xfrm>
          <a:prstGeom prst="rect">
            <a:avLst/>
          </a:prstGeom>
          <a:noFill/>
          <a:ln/>
        </p:spPr>
        <p:txBody>
          <a:bodyPr wrap="square" lIns="0" tIns="0" rIns="0" bIns="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github.com/thanhtuanh/bewerbung</a:t>
            </a:r>
            <a:endParaRPr lang="en-US" sz="1400" dirty="0"/>
          </a:p>
        </p:txBody>
      </p:sp>
      <p:pic>
        <p:nvPicPr>
          <p:cNvPr id="19" name="Image 7" descr="preencoded.png">    </p:cNvPr>
          <p:cNvPicPr>
            <a:picLocks noChangeAspect="1"/>
          </p:cNvPicPr>
          <p:nvPr/>
        </p:nvPicPr>
        <p:blipFill>
          <a:blip r:embed="rId8"/>
          <a:stretch>
            <a:fillRect/>
          </a:stretch>
        </p:blipFill>
        <p:spPr>
          <a:xfrm>
            <a:off x="4986338" y="4847034"/>
            <a:ext cx="249138" cy="250031"/>
          </a:xfrm>
          <a:prstGeom prst="rect">
            <a:avLst/>
          </a:prstGeom>
        </p:spPr>
      </p:pic>
      <p:sp>
        <p:nvSpPr>
          <p:cNvPr id="20" name="Shape 10"/>
          <p:cNvSpPr/>
          <p:nvPr/>
        </p:nvSpPr>
        <p:spPr>
          <a:xfrm>
            <a:off x="2384896" y="5457825"/>
            <a:ext cx="4374096" cy="571500"/>
          </a:xfrm>
          <a:prstGeom prst="roundRect">
            <a:avLst>
              <a:gd name="adj" fmla="val 10000"/>
            </a:avLst>
          </a:prstGeom>
          <a:solidFill>
            <a:srgbClr val="FFFFFF">
              <a:alpha val="10000"/>
            </a:srgbClr>
          </a:solidFill>
          <a:ln/>
        </p:spPr>
      </p:sp>
      <p:sp>
        <p:nvSpPr>
          <p:cNvPr id="21" name="Text 11"/>
          <p:cNvSpPr/>
          <p:nvPr/>
        </p:nvSpPr>
        <p:spPr>
          <a:xfrm>
            <a:off x="2624820" y="5629275"/>
            <a:ext cx="4151423" cy="228600"/>
          </a:xfrm>
          <a:prstGeom prst="rect">
            <a:avLst/>
          </a:prstGeom>
          <a:noFill/>
          <a:ln/>
        </p:spPr>
        <p:txBody>
          <a:bodyPr wrap="square" lIns="0" tIns="0" rIns="0" bIns="0" rtlCol="0" anchor="t"/>
          <a:lstStyle/>
          <a:p>
            <a:pPr algn="ctr" indent="0" marL="0">
              <a:lnSpc>
                <a:spcPts val="1800"/>
              </a:lnSpc>
              <a:buNone/>
            </a:pPr>
            <a:r>
              <a:rPr lang="en-US" sz="1400" dirty="0">
                <a:solidFill>
                  <a:srgbClr val="FFFFFF"/>
                </a:solidFill>
                <a:latin typeface="Inter" pitchFamily="34" charset="0"/>
                <a:ea typeface="Inter" pitchFamily="34" charset="-122"/>
                <a:cs typeface="Inter" pitchFamily="34" charset="-120"/>
              </a:rPr>
              <a:t> Ich freue mich auf ein persönliches Gespräch!</a:t>
            </a:r>
            <a:endParaRPr lang="en-US" sz="1400" dirty="0"/>
          </a:p>
        </p:txBody>
      </p:sp>
      <p:pic>
        <p:nvPicPr>
          <p:cNvPr id="22" name="Image 8" descr="preencoded.png">    </p:cNvPr>
          <p:cNvPicPr>
            <a:picLocks noChangeAspect="1"/>
          </p:cNvPicPr>
          <p:nvPr/>
        </p:nvPicPr>
        <p:blipFill>
          <a:blip r:embed="rId9"/>
          <a:stretch>
            <a:fillRect/>
          </a:stretch>
        </p:blipFill>
        <p:spPr>
          <a:xfrm>
            <a:off x="2556346" y="5654993"/>
            <a:ext cx="171450" cy="16287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9144000" cy="6315075"/>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6315075"/>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Nächste Schritte &amp; Roadmap</a:t>
            </a:r>
            <a:endParaRPr lang="en-US" sz="2700" dirty="0"/>
          </a:p>
        </p:txBody>
      </p:sp>
      <p:sp>
        <p:nvSpPr>
          <p:cNvPr id="5" name="Shape 2"/>
          <p:cNvSpPr/>
          <p:nvPr/>
        </p:nvSpPr>
        <p:spPr>
          <a:xfrm>
            <a:off x="457200" y="1028700"/>
            <a:ext cx="8229600" cy="4829175"/>
          </a:xfrm>
          <a:prstGeom prst="roundRect">
            <a:avLst>
              <a:gd name="adj" fmla="val 1775"/>
            </a:avLst>
          </a:prstGeom>
          <a:solidFill>
            <a:srgbClr val="FFFFFF"/>
          </a:solidFill>
          <a:ln/>
          <a:effectLst>
            <a:outerShdw sx="100000" sy="100000" kx="0" ky="0" algn="bl" rotWithShape="0" blurRad="190500" dist="127000" dir="5400000">
              <a:srgbClr val="000000">
                <a:alpha val="10000"/>
              </a:srgbClr>
            </a:outerShdw>
          </a:effectLst>
        </p:spPr>
      </p:sp>
      <p:sp>
        <p:nvSpPr>
          <p:cNvPr id="6" name="Shape 3"/>
          <p:cNvSpPr/>
          <p:nvPr/>
        </p:nvSpPr>
        <p:spPr>
          <a:xfrm>
            <a:off x="821531" y="1257300"/>
            <a:ext cx="28575" cy="4371975"/>
          </a:xfrm>
          <a:prstGeom prst="roundRect">
            <a:avLst>
              <a:gd name="adj" fmla="val 0"/>
            </a:avLst>
          </a:prstGeom>
          <a:solidFill>
            <a:srgbClr val="0047AB"/>
          </a:solidFill>
          <a:ln/>
        </p:spPr>
      </p:sp>
      <p:sp>
        <p:nvSpPr>
          <p:cNvPr id="7" name="Shape 4"/>
          <p:cNvSpPr/>
          <p:nvPr/>
        </p:nvSpPr>
        <p:spPr>
          <a:xfrm>
            <a:off x="685800" y="1257300"/>
            <a:ext cx="285750" cy="285750"/>
          </a:xfrm>
          <a:prstGeom prst="roundRect">
            <a:avLst>
              <a:gd name="adj" fmla="val 50000"/>
            </a:avLst>
          </a:prstGeom>
          <a:solidFill>
            <a:srgbClr val="0047AB"/>
          </a:solidFill>
          <a:ln/>
        </p:spPr>
      </p:sp>
      <p:sp>
        <p:nvSpPr>
          <p:cNvPr id="8" name="Text 5"/>
          <p:cNvSpPr/>
          <p:nvPr/>
        </p:nvSpPr>
        <p:spPr>
          <a:xfrm>
            <a:off x="678656" y="1257300"/>
            <a:ext cx="300038" cy="285750"/>
          </a:xfrm>
          <a:prstGeom prst="rect">
            <a:avLst/>
          </a:prstGeom>
          <a:noFill/>
          <a:ln/>
        </p:spPr>
        <p:txBody>
          <a:bodyPr wrap="square" lIns="0" tIns="0" rIns="0" bIns="0" rtlCol="0" anchor="ctr"/>
          <a:lstStyle/>
          <a:p>
            <a:pPr algn="ctr" indent="0" marL="0">
              <a:lnSpc>
                <a:spcPts val="1600"/>
              </a:lnSpc>
              <a:buNone/>
            </a:pPr>
            <a:r>
              <a:rPr lang="en-US" sz="1100" dirty="0">
                <a:solidFill>
                  <a:srgbClr val="FFFFFF"/>
                </a:solidFill>
                <a:latin typeface="Inter" pitchFamily="34" charset="0"/>
                <a:ea typeface="Inter" pitchFamily="34" charset="-122"/>
                <a:cs typeface="Inter" pitchFamily="34" charset="-120"/>
              </a:rPr>
              <a:t>1</a:t>
            </a:r>
            <a:endParaRPr lang="en-US" sz="1100" dirty="0"/>
          </a:p>
        </p:txBody>
      </p:sp>
      <p:sp>
        <p:nvSpPr>
          <p:cNvPr id="9" name="Shape 6"/>
          <p:cNvSpPr/>
          <p:nvPr/>
        </p:nvSpPr>
        <p:spPr>
          <a:xfrm>
            <a:off x="1143000" y="1257300"/>
            <a:ext cx="7315200" cy="1228725"/>
          </a:xfrm>
          <a:prstGeom prst="roundRect">
            <a:avLst>
              <a:gd name="adj" fmla="val 6977"/>
            </a:avLst>
          </a:prstGeom>
          <a:solidFill>
            <a:srgbClr val="F2F2F2"/>
          </a:solidFill>
          <a:ln/>
          <a:effectLst>
            <a:outerShdw sx="100000" sy="100000" kx="0" ky="0" algn="bl" rotWithShape="0" blurRad="76200" dist="50800" dir="5400000">
              <a:srgbClr val="000000">
                <a:alpha val="10000"/>
              </a:srgbClr>
            </a:outerShdw>
          </a:effectLst>
        </p:spPr>
      </p:sp>
      <p:pic>
        <p:nvPicPr>
          <p:cNvPr id="10" name="Image 1" descr="preencoded.png">    </p:cNvPr>
          <p:cNvPicPr>
            <a:picLocks noChangeAspect="1"/>
          </p:cNvPicPr>
          <p:nvPr/>
        </p:nvPicPr>
        <p:blipFill>
          <a:blip r:embed="rId2"/>
          <a:stretch>
            <a:fillRect/>
          </a:stretch>
        </p:blipFill>
        <p:spPr>
          <a:xfrm>
            <a:off x="1314450" y="1446609"/>
            <a:ext cx="214313" cy="221456"/>
          </a:xfrm>
          <a:prstGeom prst="rect">
            <a:avLst/>
          </a:prstGeom>
        </p:spPr>
      </p:pic>
      <p:sp>
        <p:nvSpPr>
          <p:cNvPr id="11" name="Text 7"/>
          <p:cNvSpPr/>
          <p:nvPr/>
        </p:nvSpPr>
        <p:spPr>
          <a:xfrm>
            <a:off x="1643063" y="1443038"/>
            <a:ext cx="3357261"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Q4 2024: Erweiterte Funktionalitäten</a:t>
            </a:r>
            <a:endParaRPr lang="en-US" sz="1400" dirty="0"/>
          </a:p>
        </p:txBody>
      </p:sp>
      <p:pic>
        <p:nvPicPr>
          <p:cNvPr id="12" name="Image 2" descr="preencoded.png">    </p:cNvPr>
          <p:cNvPicPr>
            <a:picLocks noChangeAspect="1"/>
          </p:cNvPicPr>
          <p:nvPr/>
        </p:nvPicPr>
        <p:blipFill>
          <a:blip r:embed="rId3"/>
          <a:stretch>
            <a:fillRect/>
          </a:stretch>
        </p:blipFill>
        <p:spPr>
          <a:xfrm>
            <a:off x="1314450" y="1825228"/>
            <a:ext cx="142875" cy="150019"/>
          </a:xfrm>
          <a:prstGeom prst="rect">
            <a:avLst/>
          </a:prstGeom>
        </p:spPr>
      </p:pic>
      <p:sp>
        <p:nvSpPr>
          <p:cNvPr id="13" name="Text 8"/>
          <p:cNvSpPr/>
          <p:nvPr/>
        </p:nvSpPr>
        <p:spPr>
          <a:xfrm>
            <a:off x="1543050" y="1800225"/>
            <a:ext cx="2321170"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Multi-Währungs-Unterstützung</a:t>
            </a:r>
            <a:endParaRPr lang="en-US" sz="1100" dirty="0"/>
          </a:p>
        </p:txBody>
      </p:sp>
      <p:pic>
        <p:nvPicPr>
          <p:cNvPr id="14" name="Image 3" descr="preencoded.png">    </p:cNvPr>
          <p:cNvPicPr>
            <a:picLocks noChangeAspect="1"/>
          </p:cNvPicPr>
          <p:nvPr/>
        </p:nvPicPr>
        <p:blipFill>
          <a:blip r:embed="rId4"/>
          <a:stretch>
            <a:fillRect/>
          </a:stretch>
        </p:blipFill>
        <p:spPr>
          <a:xfrm>
            <a:off x="4857750" y="1825228"/>
            <a:ext cx="142875" cy="150019"/>
          </a:xfrm>
          <a:prstGeom prst="rect">
            <a:avLst/>
          </a:prstGeom>
        </p:spPr>
      </p:pic>
      <p:sp>
        <p:nvSpPr>
          <p:cNvPr id="15" name="Text 9"/>
          <p:cNvSpPr/>
          <p:nvPr/>
        </p:nvSpPr>
        <p:spPr>
          <a:xfrm>
            <a:off x="5086350" y="1800225"/>
            <a:ext cx="1623873"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Budgetierungs-Tools</a:t>
            </a:r>
            <a:endParaRPr lang="en-US" sz="1100" dirty="0"/>
          </a:p>
        </p:txBody>
      </p:sp>
      <p:pic>
        <p:nvPicPr>
          <p:cNvPr id="16" name="Image 4" descr="preencoded.png">    </p:cNvPr>
          <p:cNvPicPr>
            <a:picLocks noChangeAspect="1"/>
          </p:cNvPicPr>
          <p:nvPr/>
        </p:nvPicPr>
        <p:blipFill>
          <a:blip r:embed="rId5"/>
          <a:stretch>
            <a:fillRect/>
          </a:stretch>
        </p:blipFill>
        <p:spPr>
          <a:xfrm>
            <a:off x="1314450" y="2139553"/>
            <a:ext cx="142875" cy="150019"/>
          </a:xfrm>
          <a:prstGeom prst="rect">
            <a:avLst/>
          </a:prstGeom>
        </p:spPr>
      </p:pic>
      <p:sp>
        <p:nvSpPr>
          <p:cNvPr id="17" name="Text 10"/>
          <p:cNvSpPr/>
          <p:nvPr/>
        </p:nvSpPr>
        <p:spPr>
          <a:xfrm>
            <a:off x="1543050" y="2114550"/>
            <a:ext cx="1701784"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Verbesserte Analysen</a:t>
            </a:r>
            <a:endParaRPr lang="en-US" sz="1100" dirty="0"/>
          </a:p>
        </p:txBody>
      </p:sp>
      <p:pic>
        <p:nvPicPr>
          <p:cNvPr id="18" name="Image 5" descr="preencoded.png">    </p:cNvPr>
          <p:cNvPicPr>
            <a:picLocks noChangeAspect="1"/>
          </p:cNvPicPr>
          <p:nvPr/>
        </p:nvPicPr>
        <p:blipFill>
          <a:blip r:embed="rId6"/>
          <a:stretch>
            <a:fillRect/>
          </a:stretch>
        </p:blipFill>
        <p:spPr>
          <a:xfrm>
            <a:off x="4857750" y="2139553"/>
            <a:ext cx="142875" cy="150019"/>
          </a:xfrm>
          <a:prstGeom prst="rect">
            <a:avLst/>
          </a:prstGeom>
        </p:spPr>
      </p:pic>
      <p:sp>
        <p:nvSpPr>
          <p:cNvPr id="19" name="Text 11"/>
          <p:cNvSpPr/>
          <p:nvPr/>
        </p:nvSpPr>
        <p:spPr>
          <a:xfrm>
            <a:off x="5086350" y="2114550"/>
            <a:ext cx="1945565"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Mobile App (iOS/Android)</a:t>
            </a:r>
            <a:endParaRPr lang="en-US" sz="1100" dirty="0"/>
          </a:p>
        </p:txBody>
      </p:sp>
      <p:sp>
        <p:nvSpPr>
          <p:cNvPr id="20" name="Shape 12"/>
          <p:cNvSpPr/>
          <p:nvPr/>
        </p:nvSpPr>
        <p:spPr>
          <a:xfrm>
            <a:off x="685800" y="2828925"/>
            <a:ext cx="285750" cy="285750"/>
          </a:xfrm>
          <a:prstGeom prst="roundRect">
            <a:avLst>
              <a:gd name="adj" fmla="val 50000"/>
            </a:avLst>
          </a:prstGeom>
          <a:solidFill>
            <a:srgbClr val="0047AB"/>
          </a:solidFill>
          <a:ln/>
        </p:spPr>
      </p:sp>
      <p:sp>
        <p:nvSpPr>
          <p:cNvPr id="21" name="Text 13"/>
          <p:cNvSpPr/>
          <p:nvPr/>
        </p:nvSpPr>
        <p:spPr>
          <a:xfrm>
            <a:off x="678656" y="2828925"/>
            <a:ext cx="300038" cy="285750"/>
          </a:xfrm>
          <a:prstGeom prst="rect">
            <a:avLst/>
          </a:prstGeom>
          <a:noFill/>
          <a:ln/>
        </p:spPr>
        <p:txBody>
          <a:bodyPr wrap="square" lIns="0" tIns="0" rIns="0" bIns="0" rtlCol="0" anchor="ctr"/>
          <a:lstStyle/>
          <a:p>
            <a:pPr algn="ctr" indent="0" marL="0">
              <a:lnSpc>
                <a:spcPts val="1600"/>
              </a:lnSpc>
              <a:buNone/>
            </a:pPr>
            <a:r>
              <a:rPr lang="en-US" sz="1100" dirty="0">
                <a:solidFill>
                  <a:srgbClr val="FFFFFF"/>
                </a:solidFill>
                <a:latin typeface="Inter" pitchFamily="34" charset="0"/>
                <a:ea typeface="Inter" pitchFamily="34" charset="-122"/>
                <a:cs typeface="Inter" pitchFamily="34" charset="-120"/>
              </a:rPr>
              <a:t>2</a:t>
            </a:r>
            <a:endParaRPr lang="en-US" sz="1100" dirty="0"/>
          </a:p>
        </p:txBody>
      </p:sp>
      <p:sp>
        <p:nvSpPr>
          <p:cNvPr id="22" name="Shape 14"/>
          <p:cNvSpPr/>
          <p:nvPr/>
        </p:nvSpPr>
        <p:spPr>
          <a:xfrm>
            <a:off x="1143000" y="2828925"/>
            <a:ext cx="7315200" cy="1228725"/>
          </a:xfrm>
          <a:prstGeom prst="roundRect">
            <a:avLst>
              <a:gd name="adj" fmla="val 6977"/>
            </a:avLst>
          </a:prstGeom>
          <a:solidFill>
            <a:srgbClr val="F2F2F2"/>
          </a:solidFill>
          <a:ln/>
          <a:effectLst>
            <a:outerShdw sx="100000" sy="100000" kx="0" ky="0" algn="bl" rotWithShape="0" blurRad="76200" dist="50800" dir="5400000">
              <a:srgbClr val="000000">
                <a:alpha val="10000"/>
              </a:srgbClr>
            </a:outerShdw>
          </a:effectLst>
        </p:spPr>
      </p:sp>
      <p:pic>
        <p:nvPicPr>
          <p:cNvPr id="23" name="Image 6" descr="preencoded.png">    </p:cNvPr>
          <p:cNvPicPr>
            <a:picLocks noChangeAspect="1"/>
          </p:cNvPicPr>
          <p:nvPr/>
        </p:nvPicPr>
        <p:blipFill>
          <a:blip r:embed="rId7"/>
          <a:stretch>
            <a:fillRect/>
          </a:stretch>
        </p:blipFill>
        <p:spPr>
          <a:xfrm>
            <a:off x="1314450" y="3032522"/>
            <a:ext cx="214313" cy="192881"/>
          </a:xfrm>
          <a:prstGeom prst="rect">
            <a:avLst/>
          </a:prstGeom>
        </p:spPr>
      </p:pic>
      <p:sp>
        <p:nvSpPr>
          <p:cNvPr id="24" name="Text 15"/>
          <p:cNvSpPr/>
          <p:nvPr/>
        </p:nvSpPr>
        <p:spPr>
          <a:xfrm>
            <a:off x="1643063" y="3014663"/>
            <a:ext cx="3075105"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Q2 2025: Skalierung &amp; Integration</a:t>
            </a:r>
            <a:endParaRPr lang="en-US" sz="1400" dirty="0"/>
          </a:p>
        </p:txBody>
      </p:sp>
      <p:pic>
        <p:nvPicPr>
          <p:cNvPr id="25" name="Image 7" descr="preencoded.png">    </p:cNvPr>
          <p:cNvPicPr>
            <a:picLocks noChangeAspect="1"/>
          </p:cNvPicPr>
          <p:nvPr/>
        </p:nvPicPr>
        <p:blipFill>
          <a:blip r:embed="rId8"/>
          <a:stretch>
            <a:fillRect/>
          </a:stretch>
        </p:blipFill>
        <p:spPr>
          <a:xfrm>
            <a:off x="1314450" y="3396853"/>
            <a:ext cx="142875" cy="150019"/>
          </a:xfrm>
          <a:prstGeom prst="rect">
            <a:avLst/>
          </a:prstGeom>
        </p:spPr>
      </p:pic>
      <p:sp>
        <p:nvSpPr>
          <p:cNvPr id="26" name="Text 16"/>
          <p:cNvSpPr/>
          <p:nvPr/>
        </p:nvSpPr>
        <p:spPr>
          <a:xfrm>
            <a:off x="1543050" y="3371850"/>
            <a:ext cx="1435679"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Open Banking API</a:t>
            </a:r>
            <a:endParaRPr lang="en-US" sz="1100" dirty="0"/>
          </a:p>
        </p:txBody>
      </p:sp>
      <p:pic>
        <p:nvPicPr>
          <p:cNvPr id="27" name="Image 8" descr="preencoded.png">    </p:cNvPr>
          <p:cNvPicPr>
            <a:picLocks noChangeAspect="1"/>
          </p:cNvPicPr>
          <p:nvPr/>
        </p:nvPicPr>
        <p:blipFill>
          <a:blip r:embed="rId9"/>
          <a:stretch>
            <a:fillRect/>
          </a:stretch>
        </p:blipFill>
        <p:spPr>
          <a:xfrm>
            <a:off x="4857750" y="3396853"/>
            <a:ext cx="142875" cy="150019"/>
          </a:xfrm>
          <a:prstGeom prst="rect">
            <a:avLst/>
          </a:prstGeom>
        </p:spPr>
      </p:pic>
      <p:sp>
        <p:nvSpPr>
          <p:cNvPr id="28" name="Text 17"/>
          <p:cNvSpPr/>
          <p:nvPr/>
        </p:nvSpPr>
        <p:spPr>
          <a:xfrm>
            <a:off x="5086350" y="3371850"/>
            <a:ext cx="1933733"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Multi-Region Deployment</a:t>
            </a:r>
            <a:endParaRPr lang="en-US" sz="1100" dirty="0"/>
          </a:p>
        </p:txBody>
      </p:sp>
      <p:pic>
        <p:nvPicPr>
          <p:cNvPr id="29" name="Image 9" descr="preencoded.png">    </p:cNvPr>
          <p:cNvPicPr>
            <a:picLocks noChangeAspect="1"/>
          </p:cNvPicPr>
          <p:nvPr/>
        </p:nvPicPr>
        <p:blipFill>
          <a:blip r:embed="rId10"/>
          <a:stretch>
            <a:fillRect/>
          </a:stretch>
        </p:blipFill>
        <p:spPr>
          <a:xfrm>
            <a:off x="1314450" y="3711178"/>
            <a:ext cx="142875" cy="150019"/>
          </a:xfrm>
          <a:prstGeom prst="rect">
            <a:avLst/>
          </a:prstGeom>
        </p:spPr>
      </p:pic>
      <p:sp>
        <p:nvSpPr>
          <p:cNvPr id="30" name="Text 18"/>
          <p:cNvSpPr/>
          <p:nvPr/>
        </p:nvSpPr>
        <p:spPr>
          <a:xfrm>
            <a:off x="1543050" y="3686175"/>
            <a:ext cx="2254867"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KI-basierte Betrugserkennung</a:t>
            </a:r>
            <a:endParaRPr lang="en-US" sz="1100" dirty="0"/>
          </a:p>
        </p:txBody>
      </p:sp>
      <p:pic>
        <p:nvPicPr>
          <p:cNvPr id="31" name="Image 10" descr="preencoded.png">    </p:cNvPr>
          <p:cNvPicPr>
            <a:picLocks noChangeAspect="1"/>
          </p:cNvPicPr>
          <p:nvPr/>
        </p:nvPicPr>
        <p:blipFill>
          <a:blip r:embed="rId11"/>
          <a:stretch>
            <a:fillRect/>
          </a:stretch>
        </p:blipFill>
        <p:spPr>
          <a:xfrm>
            <a:off x="4857750" y="3711178"/>
            <a:ext cx="142875" cy="150019"/>
          </a:xfrm>
          <a:prstGeom prst="rect">
            <a:avLst/>
          </a:prstGeom>
        </p:spPr>
      </p:pic>
      <p:sp>
        <p:nvSpPr>
          <p:cNvPr id="32" name="Text 19"/>
          <p:cNvSpPr/>
          <p:nvPr/>
        </p:nvSpPr>
        <p:spPr>
          <a:xfrm>
            <a:off x="5086350" y="3686175"/>
            <a:ext cx="1843543"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Drittanbieter-Integration</a:t>
            </a:r>
            <a:endParaRPr lang="en-US" sz="1100" dirty="0"/>
          </a:p>
        </p:txBody>
      </p:sp>
      <p:sp>
        <p:nvSpPr>
          <p:cNvPr id="33" name="Shape 20"/>
          <p:cNvSpPr/>
          <p:nvPr/>
        </p:nvSpPr>
        <p:spPr>
          <a:xfrm>
            <a:off x="685800" y="4400550"/>
            <a:ext cx="285750" cy="285750"/>
          </a:xfrm>
          <a:prstGeom prst="roundRect">
            <a:avLst>
              <a:gd name="adj" fmla="val 50000"/>
            </a:avLst>
          </a:prstGeom>
          <a:solidFill>
            <a:srgbClr val="0047AB"/>
          </a:solidFill>
          <a:ln/>
        </p:spPr>
      </p:sp>
      <p:sp>
        <p:nvSpPr>
          <p:cNvPr id="34" name="Text 21"/>
          <p:cNvSpPr/>
          <p:nvPr/>
        </p:nvSpPr>
        <p:spPr>
          <a:xfrm>
            <a:off x="678656" y="4400550"/>
            <a:ext cx="300038" cy="285750"/>
          </a:xfrm>
          <a:prstGeom prst="rect">
            <a:avLst/>
          </a:prstGeom>
          <a:noFill/>
          <a:ln/>
        </p:spPr>
        <p:txBody>
          <a:bodyPr wrap="square" lIns="0" tIns="0" rIns="0" bIns="0" rtlCol="0" anchor="ctr"/>
          <a:lstStyle/>
          <a:p>
            <a:pPr algn="ctr" indent="0" marL="0">
              <a:lnSpc>
                <a:spcPts val="1600"/>
              </a:lnSpc>
              <a:buNone/>
            </a:pPr>
            <a:r>
              <a:rPr lang="en-US" sz="1100" dirty="0">
                <a:solidFill>
                  <a:srgbClr val="FFFFFF"/>
                </a:solidFill>
                <a:latin typeface="Inter" pitchFamily="34" charset="0"/>
                <a:ea typeface="Inter" pitchFamily="34" charset="-122"/>
                <a:cs typeface="Inter" pitchFamily="34" charset="-120"/>
              </a:rPr>
              <a:t>3</a:t>
            </a:r>
            <a:endParaRPr lang="en-US" sz="1100" dirty="0"/>
          </a:p>
        </p:txBody>
      </p:sp>
      <p:sp>
        <p:nvSpPr>
          <p:cNvPr id="35" name="Shape 22"/>
          <p:cNvSpPr/>
          <p:nvPr/>
        </p:nvSpPr>
        <p:spPr>
          <a:xfrm>
            <a:off x="1143000" y="4400550"/>
            <a:ext cx="7315200" cy="1228725"/>
          </a:xfrm>
          <a:prstGeom prst="roundRect">
            <a:avLst>
              <a:gd name="adj" fmla="val 6977"/>
            </a:avLst>
          </a:prstGeom>
          <a:solidFill>
            <a:srgbClr val="F2F2F2"/>
          </a:solidFill>
          <a:ln/>
          <a:effectLst>
            <a:outerShdw sx="100000" sy="100000" kx="0" ky="0" algn="bl" rotWithShape="0" blurRad="76200" dist="50800" dir="5400000">
              <a:srgbClr val="000000">
                <a:alpha val="10000"/>
              </a:srgbClr>
            </a:outerShdw>
          </a:effectLst>
        </p:spPr>
      </p:sp>
      <p:pic>
        <p:nvPicPr>
          <p:cNvPr id="36" name="Image 11" descr="preencoded.png">    </p:cNvPr>
          <p:cNvPicPr>
            <a:picLocks noChangeAspect="1"/>
          </p:cNvPicPr>
          <p:nvPr/>
        </p:nvPicPr>
        <p:blipFill>
          <a:blip r:embed="rId12"/>
          <a:stretch>
            <a:fillRect/>
          </a:stretch>
        </p:blipFill>
        <p:spPr>
          <a:xfrm>
            <a:off x="1314450" y="4589859"/>
            <a:ext cx="214313" cy="221456"/>
          </a:xfrm>
          <a:prstGeom prst="rect">
            <a:avLst/>
          </a:prstGeom>
        </p:spPr>
      </p:pic>
      <p:sp>
        <p:nvSpPr>
          <p:cNvPr id="37" name="Text 23"/>
          <p:cNvSpPr/>
          <p:nvPr/>
        </p:nvSpPr>
        <p:spPr>
          <a:xfrm>
            <a:off x="1643063" y="4586288"/>
            <a:ext cx="2841940"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Q4 2025: KI &amp; Personalisierung</a:t>
            </a:r>
            <a:endParaRPr lang="en-US" sz="1400" dirty="0"/>
          </a:p>
        </p:txBody>
      </p:sp>
      <p:pic>
        <p:nvPicPr>
          <p:cNvPr id="38" name="Image 12" descr="preencoded.png">    </p:cNvPr>
          <p:cNvPicPr>
            <a:picLocks noChangeAspect="1"/>
          </p:cNvPicPr>
          <p:nvPr/>
        </p:nvPicPr>
        <p:blipFill>
          <a:blip r:embed="rId13"/>
          <a:stretch>
            <a:fillRect/>
          </a:stretch>
        </p:blipFill>
        <p:spPr>
          <a:xfrm>
            <a:off x="1314450" y="4968478"/>
            <a:ext cx="142875" cy="150019"/>
          </a:xfrm>
          <a:prstGeom prst="rect">
            <a:avLst/>
          </a:prstGeom>
        </p:spPr>
      </p:pic>
      <p:sp>
        <p:nvSpPr>
          <p:cNvPr id="39" name="Text 24"/>
          <p:cNvSpPr/>
          <p:nvPr/>
        </p:nvSpPr>
        <p:spPr>
          <a:xfrm>
            <a:off x="1543050" y="4943475"/>
            <a:ext cx="2315142"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Personalisierte Finanzberatung</a:t>
            </a:r>
            <a:endParaRPr lang="en-US" sz="1100" dirty="0"/>
          </a:p>
        </p:txBody>
      </p:sp>
      <p:pic>
        <p:nvPicPr>
          <p:cNvPr id="40" name="Image 13" descr="preencoded.png">    </p:cNvPr>
          <p:cNvPicPr>
            <a:picLocks noChangeAspect="1"/>
          </p:cNvPicPr>
          <p:nvPr/>
        </p:nvPicPr>
        <p:blipFill>
          <a:blip r:embed="rId14"/>
          <a:stretch>
            <a:fillRect/>
          </a:stretch>
        </p:blipFill>
        <p:spPr>
          <a:xfrm>
            <a:off x="4857750" y="4968478"/>
            <a:ext cx="142875" cy="150019"/>
          </a:xfrm>
          <a:prstGeom prst="rect">
            <a:avLst/>
          </a:prstGeom>
        </p:spPr>
      </p:pic>
      <p:sp>
        <p:nvSpPr>
          <p:cNvPr id="41" name="Text 25"/>
          <p:cNvSpPr/>
          <p:nvPr/>
        </p:nvSpPr>
        <p:spPr>
          <a:xfrm>
            <a:off x="5086350" y="4943475"/>
            <a:ext cx="1550761"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Predictive Analytics</a:t>
            </a:r>
            <a:endParaRPr lang="en-US" sz="1100" dirty="0"/>
          </a:p>
        </p:txBody>
      </p:sp>
      <p:pic>
        <p:nvPicPr>
          <p:cNvPr id="42" name="Image 14" descr="preencoded.png">    </p:cNvPr>
          <p:cNvPicPr>
            <a:picLocks noChangeAspect="1"/>
          </p:cNvPicPr>
          <p:nvPr/>
        </p:nvPicPr>
        <p:blipFill>
          <a:blip r:embed="rId15"/>
          <a:stretch>
            <a:fillRect/>
          </a:stretch>
        </p:blipFill>
        <p:spPr>
          <a:xfrm>
            <a:off x="1314450" y="5282803"/>
            <a:ext cx="142875" cy="150019"/>
          </a:xfrm>
          <a:prstGeom prst="rect">
            <a:avLst/>
          </a:prstGeom>
        </p:spPr>
      </p:pic>
      <p:sp>
        <p:nvSpPr>
          <p:cNvPr id="43" name="Text 26"/>
          <p:cNvSpPr/>
          <p:nvPr/>
        </p:nvSpPr>
        <p:spPr>
          <a:xfrm>
            <a:off x="1543050" y="5257800"/>
            <a:ext cx="1542612"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Chatbot-Integration</a:t>
            </a:r>
            <a:endParaRPr lang="en-US" sz="1100" dirty="0"/>
          </a:p>
        </p:txBody>
      </p:sp>
      <p:pic>
        <p:nvPicPr>
          <p:cNvPr id="44" name="Image 15" descr="preencoded.png">    </p:cNvPr>
          <p:cNvPicPr>
            <a:picLocks noChangeAspect="1"/>
          </p:cNvPicPr>
          <p:nvPr/>
        </p:nvPicPr>
        <p:blipFill>
          <a:blip r:embed="rId16"/>
          <a:stretch>
            <a:fillRect/>
          </a:stretch>
        </p:blipFill>
        <p:spPr>
          <a:xfrm>
            <a:off x="4857750" y="5282803"/>
            <a:ext cx="142875" cy="150019"/>
          </a:xfrm>
          <a:prstGeom prst="rect">
            <a:avLst/>
          </a:prstGeom>
        </p:spPr>
      </p:pic>
      <p:sp>
        <p:nvSpPr>
          <p:cNvPr id="45" name="Text 27"/>
          <p:cNvSpPr/>
          <p:nvPr/>
        </p:nvSpPr>
        <p:spPr>
          <a:xfrm>
            <a:off x="5086350" y="5257800"/>
            <a:ext cx="2389705"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Verbesserte Sicherheitsfeatures</a:t>
            </a:r>
            <a:endParaRPr 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9144000" cy="5143500"/>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Über mich</a:t>
            </a:r>
            <a:endParaRPr lang="en-US" sz="2700" dirty="0"/>
          </a:p>
        </p:txBody>
      </p:sp>
      <p:pic>
        <p:nvPicPr>
          <p:cNvPr id="5" name="Image 1" descr="preencoded.png">    </p:cNvPr>
          <p:cNvPicPr>
            <a:picLocks noChangeAspect="1"/>
          </p:cNvPicPr>
          <p:nvPr/>
        </p:nvPicPr>
        <p:blipFill>
          <a:blip r:embed="rId2"/>
          <a:stretch>
            <a:fillRect/>
          </a:stretch>
        </p:blipFill>
        <p:spPr>
          <a:xfrm>
            <a:off x="457200" y="1143000"/>
            <a:ext cx="2628900" cy="2628900"/>
          </a:xfrm>
          <a:prstGeom prst="rect">
            <a:avLst/>
          </a:prstGeom>
          <a:effectLst>
            <a:outerShdw sx="100000" sy="100000" kx="0" ky="0" algn="bl" rotWithShape="0" blurRad="317500" dist="254000" dir="5400000">
              <a:srgbClr val="000000">
                <a:alpha val="10000"/>
              </a:srgbClr>
            </a:outerShdw>
          </a:effectLst>
        </p:spPr>
      </p:pic>
      <p:sp>
        <p:nvSpPr>
          <p:cNvPr id="6" name="Text 2"/>
          <p:cNvSpPr/>
          <p:nvPr/>
        </p:nvSpPr>
        <p:spPr>
          <a:xfrm>
            <a:off x="3429000" y="1100327"/>
            <a:ext cx="5783580"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Beruflicher Hintergrund</a:t>
            </a:r>
            <a:endParaRPr lang="en-US" sz="1700" dirty="0"/>
          </a:p>
        </p:txBody>
      </p:sp>
      <p:pic>
        <p:nvPicPr>
          <p:cNvPr id="7" name="Image 2" descr="preencoded.png">    </p:cNvPr>
          <p:cNvPicPr>
            <a:picLocks noChangeAspect="1"/>
          </p:cNvPicPr>
          <p:nvPr/>
        </p:nvPicPr>
        <p:blipFill>
          <a:blip r:embed="rId3"/>
          <a:stretch>
            <a:fillRect/>
          </a:stretch>
        </p:blipFill>
        <p:spPr>
          <a:xfrm>
            <a:off x="3429000" y="1500377"/>
            <a:ext cx="150019" cy="171450"/>
          </a:xfrm>
          <a:prstGeom prst="rect">
            <a:avLst/>
          </a:prstGeom>
        </p:spPr>
      </p:pic>
      <p:sp>
        <p:nvSpPr>
          <p:cNvPr id="8" name="Text 3"/>
          <p:cNvSpPr/>
          <p:nvPr/>
        </p:nvSpPr>
        <p:spPr>
          <a:xfrm>
            <a:off x="3664744" y="1471802"/>
            <a:ext cx="4132146"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10+ Jahre Erfahrung in Full-Stack-Entwicklung</a:t>
            </a:r>
            <a:endParaRPr lang="en-US" sz="1400" dirty="0"/>
          </a:p>
        </p:txBody>
      </p:sp>
      <p:pic>
        <p:nvPicPr>
          <p:cNvPr id="9" name="Image 3" descr="preencoded.png">    </p:cNvPr>
          <p:cNvPicPr>
            <a:picLocks noChangeAspect="1"/>
          </p:cNvPicPr>
          <p:nvPr/>
        </p:nvPicPr>
        <p:blipFill>
          <a:blip r:embed="rId4"/>
          <a:stretch>
            <a:fillRect/>
          </a:stretch>
        </p:blipFill>
        <p:spPr>
          <a:xfrm>
            <a:off x="3429000" y="1850421"/>
            <a:ext cx="171450" cy="157163"/>
          </a:xfrm>
          <a:prstGeom prst="rect">
            <a:avLst/>
          </a:prstGeom>
        </p:spPr>
      </p:pic>
      <p:sp>
        <p:nvSpPr>
          <p:cNvPr id="10" name="Text 4"/>
          <p:cNvSpPr/>
          <p:nvPr/>
        </p:nvSpPr>
        <p:spPr>
          <a:xfrm>
            <a:off x="3686175" y="1814702"/>
            <a:ext cx="4185557"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Spezialisierung auf Microservice-Architekturen</a:t>
            </a:r>
            <a:endParaRPr lang="en-US" sz="1400" dirty="0"/>
          </a:p>
        </p:txBody>
      </p:sp>
      <p:pic>
        <p:nvPicPr>
          <p:cNvPr id="11" name="Image 4" descr="preencoded.png">    </p:cNvPr>
          <p:cNvPicPr>
            <a:picLocks noChangeAspect="1"/>
          </p:cNvPicPr>
          <p:nvPr/>
        </p:nvPicPr>
        <p:blipFill>
          <a:blip r:embed="rId5"/>
          <a:stretch>
            <a:fillRect/>
          </a:stretch>
        </p:blipFill>
        <p:spPr>
          <a:xfrm>
            <a:off x="3429000" y="2193321"/>
            <a:ext cx="214313" cy="157163"/>
          </a:xfrm>
          <a:prstGeom prst="rect">
            <a:avLst/>
          </a:prstGeom>
        </p:spPr>
      </p:pic>
      <p:sp>
        <p:nvSpPr>
          <p:cNvPr id="12" name="Text 5"/>
          <p:cNvSpPr/>
          <p:nvPr/>
        </p:nvSpPr>
        <p:spPr>
          <a:xfrm>
            <a:off x="3729038" y="2157602"/>
            <a:ext cx="2880126"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Senior Java Software Entwickler</a:t>
            </a:r>
            <a:endParaRPr lang="en-US" sz="1400" dirty="0"/>
          </a:p>
        </p:txBody>
      </p:sp>
      <p:sp>
        <p:nvSpPr>
          <p:cNvPr id="13" name="Text 6"/>
          <p:cNvSpPr/>
          <p:nvPr/>
        </p:nvSpPr>
        <p:spPr>
          <a:xfrm>
            <a:off x="3429000" y="2614803"/>
            <a:ext cx="5783580"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Motivation</a:t>
            </a:r>
            <a:endParaRPr lang="en-US" sz="1700" dirty="0"/>
          </a:p>
        </p:txBody>
      </p:sp>
      <p:sp>
        <p:nvSpPr>
          <p:cNvPr id="14" name="Text 7"/>
          <p:cNvSpPr/>
          <p:nvPr/>
        </p:nvSpPr>
        <p:spPr>
          <a:xfrm>
            <a:off x="3429000" y="2986278"/>
            <a:ext cx="5360670" cy="9144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Helfen Menschen sich finanziell abzusichern durch Entwicklung robuster, skalierbarer Finanzanwendungen mit Fokus auf Cloud-Technologien, Microservice-Architekturen und hoher Transaktionssicherheit.</a:t>
            </a:r>
            <a:endParaRPr lang="en-US" sz="1400" dirty="0"/>
          </a:p>
        </p:txBody>
      </p:sp>
      <p:pic>
        <p:nvPicPr>
          <p:cNvPr id="15" name="Image 5" descr="preencoded.png">    </p:cNvPr>
          <p:cNvPicPr>
            <a:picLocks noChangeAspect="1"/>
          </p:cNvPicPr>
          <p:nvPr/>
        </p:nvPicPr>
        <p:blipFill>
          <a:blip r:embed="rId6"/>
          <a:stretch>
            <a:fillRect/>
          </a:stretch>
        </p:blipFill>
        <p:spPr>
          <a:xfrm>
            <a:off x="3429000" y="4104274"/>
            <a:ext cx="178594" cy="135731"/>
          </a:xfrm>
          <a:prstGeom prst="rect">
            <a:avLst/>
          </a:prstGeom>
        </p:spPr>
      </p:pic>
      <p:sp>
        <p:nvSpPr>
          <p:cNvPr id="16" name="Text 8"/>
          <p:cNvSpPr/>
          <p:nvPr/>
        </p:nvSpPr>
        <p:spPr>
          <a:xfrm>
            <a:off x="3704927" y="4086415"/>
            <a:ext cx="2627438" cy="171450"/>
          </a:xfrm>
          <a:prstGeom prst="rect">
            <a:avLst/>
          </a:prstGeom>
          <a:noFill/>
          <a:ln/>
        </p:spPr>
        <p:txBody>
          <a:bodyPr wrap="square" lIns="0" tIns="0" rIns="0" bIns="0" rtlCol="0" anchor="t"/>
          <a:lstStyle/>
          <a:p>
            <a:pPr algn="l" indent="0" marL="0">
              <a:lnSpc>
                <a:spcPts val="1600"/>
              </a:lnSpc>
              <a:buNone/>
            </a:pPr>
            <a:r>
              <a:rPr lang="en-US" sz="1100" u="sng" dirty="0">
                <a:solidFill>
                  <a:srgbClr val="0047AB"/>
                </a:solidFill>
                <a:uFill>
                  <a:solidFill>
                    <a:srgbClr val="0047AB"/>
                  </a:solidFill>
                </a:uFill>
                <a:latin typeface="Inter" pitchFamily="34" charset="0"/>
                <a:ea typeface="Inter" pitchFamily="34" charset="-122"/>
                <a:cs typeface="Inter" pitchFamily="34" charset="-120"/>
              </a:rPr>
              <a:t>github.com/thanhtuanh/bewerbung</a:t>
            </a:r>
            <a:endParaRPr lang="en-US" sz="11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486525"/>
          </a:xfrm>
          <a:prstGeom prst="rect">
            <a:avLst/>
          </a:prstGeom>
        </p:spPr>
      </p:pic>
      <p:pic>
        <p:nvPicPr>
          <p:cNvPr id="3" name="Image 1" descr="preencoded.png">    </p:cNvPr>
          <p:cNvPicPr>
            <a:picLocks noChangeAspect="1"/>
          </p:cNvPicPr>
          <p:nvPr/>
        </p:nvPicPr>
        <p:blipFill>
          <a:blip r:embed="rId2">
            <a:alphaModFix amt="10000"/>
          </a:blip>
          <a:stretch>
            <a:fillRect/>
          </a:stretch>
        </p:blipFill>
        <p:spPr>
          <a:xfrm>
            <a:off x="0" y="0"/>
            <a:ext cx="9144000" cy="6486525"/>
          </a:xfrm>
          <a:prstGeom prst="rect">
            <a:avLst/>
          </a:prstGeom>
        </p:spPr>
      </p:pic>
      <p:sp>
        <p:nvSpPr>
          <p:cNvPr id="4" name="Text 0"/>
          <p:cNvSpPr/>
          <p:nvPr/>
        </p:nvSpPr>
        <p:spPr>
          <a:xfrm>
            <a:off x="2822953" y="457200"/>
            <a:ext cx="3498093" cy="514350"/>
          </a:xfrm>
          <a:prstGeom prst="rect">
            <a:avLst/>
          </a:prstGeom>
          <a:noFill/>
          <a:ln/>
        </p:spPr>
        <p:txBody>
          <a:bodyPr wrap="square" lIns="0" tIns="0" rIns="0" bIns="0" rtlCol="0" anchor="ctr"/>
          <a:lstStyle/>
          <a:p>
            <a:pPr algn="ctr" indent="0" marL="0">
              <a:lnSpc>
                <a:spcPts val="4100"/>
              </a:lnSpc>
              <a:buNone/>
            </a:pPr>
            <a:r>
              <a:rPr lang="en-US" sz="4100" b="1" dirty="0">
                <a:solidFill>
                  <a:srgbClr val="FFFFFF"/>
                </a:solidFill>
                <a:latin typeface="Inter" pitchFamily="34" charset="0"/>
                <a:ea typeface="Inter" pitchFamily="34" charset="-122"/>
                <a:cs typeface="Inter" pitchFamily="34" charset="-120"/>
              </a:rPr>
              <a:t>Vielen Dank!</a:t>
            </a:r>
            <a:endParaRPr lang="en-US" sz="4100" dirty="0"/>
          </a:p>
        </p:txBody>
      </p:sp>
      <p:sp>
        <p:nvSpPr>
          <p:cNvPr id="5" name="Text 1"/>
          <p:cNvSpPr/>
          <p:nvPr/>
        </p:nvSpPr>
        <p:spPr>
          <a:xfrm>
            <a:off x="1307306" y="1257300"/>
            <a:ext cx="6529388" cy="771525"/>
          </a:xfrm>
          <a:prstGeom prst="rect">
            <a:avLst/>
          </a:prstGeom>
          <a:noFill/>
          <a:ln/>
        </p:spPr>
        <p:txBody>
          <a:bodyPr wrap="square" lIns="0" tIns="0" rIns="0" bIns="0" rtlCol="0" anchor="ctr"/>
          <a:lstStyle/>
          <a:p>
            <a:pPr algn="ctr" indent="0" marL="0">
              <a:lnSpc>
                <a:spcPts val="2000"/>
              </a:lnSpc>
              <a:buNone/>
            </a:pPr>
            <a:r>
              <a:rPr lang="en-US" sz="1700" dirty="0">
                <a:solidFill>
                  <a:srgbClr val="FFFFFF"/>
                </a:solidFill>
                <a:latin typeface="Inter" pitchFamily="34" charset="0"/>
                <a:ea typeface="Inter" pitchFamily="34" charset="-122"/>
                <a:cs typeface="Inter" pitchFamily="34" charset="-120"/>
              </a:rPr>
              <a:t>Ich freue mich auf die Möglichkeit, bei Vinlivt mitzuwirken und Menschen dabei zu helfen, sich klug finanziell abzusichern und ihre Finanzplanung gesund und stabil zu entwickeln.</a:t>
            </a:r>
            <a:endParaRPr lang="en-US" sz="1700" dirty="0"/>
          </a:p>
        </p:txBody>
      </p:sp>
      <p:sp>
        <p:nvSpPr>
          <p:cNvPr id="6" name="Shape 2"/>
          <p:cNvSpPr/>
          <p:nvPr/>
        </p:nvSpPr>
        <p:spPr>
          <a:xfrm>
            <a:off x="1828800" y="2543175"/>
            <a:ext cx="5486400" cy="1885950"/>
          </a:xfrm>
          <a:prstGeom prst="roundRect">
            <a:avLst>
              <a:gd name="adj" fmla="val 3030"/>
            </a:avLst>
          </a:prstGeom>
          <a:solidFill>
            <a:srgbClr val="FFFFFF">
              <a:alpha val="10000"/>
            </a:srgbClr>
          </a:solidFill>
          <a:ln/>
        </p:spPr>
      </p:sp>
      <p:sp>
        <p:nvSpPr>
          <p:cNvPr id="7" name="Text 3"/>
          <p:cNvSpPr/>
          <p:nvPr/>
        </p:nvSpPr>
        <p:spPr>
          <a:xfrm>
            <a:off x="1711643" y="2686050"/>
            <a:ext cx="5720715" cy="228600"/>
          </a:xfrm>
          <a:prstGeom prst="rect">
            <a:avLst/>
          </a:prstGeom>
          <a:noFill/>
          <a:ln/>
        </p:spPr>
        <p:txBody>
          <a:bodyPr wrap="square" lIns="0" tIns="0" rIns="0" bIns="0" rtlCol="0" anchor="t"/>
          <a:lstStyle/>
          <a:p>
            <a:pPr algn="ctr" indent="0" marL="0">
              <a:lnSpc>
                <a:spcPts val="1800"/>
              </a:lnSpc>
              <a:buNone/>
            </a:pPr>
            <a:r>
              <a:rPr lang="en-US" sz="1400" dirty="0">
                <a:solidFill>
                  <a:srgbClr val="FFFFFF"/>
                </a:solidFill>
                <a:latin typeface="Inter" pitchFamily="34" charset="0"/>
                <a:ea typeface="Inter" pitchFamily="34" charset="-122"/>
                <a:cs typeface="Inter" pitchFamily="34" charset="-120"/>
              </a:rPr>
              <a:t>Warum ich zu Vinlivt passe:</a:t>
            </a:r>
            <a:endParaRPr lang="en-US" sz="1400" dirty="0"/>
          </a:p>
        </p:txBody>
      </p:sp>
      <p:pic>
        <p:nvPicPr>
          <p:cNvPr id="8" name="Image 2" descr="preencoded.png">    </p:cNvPr>
          <p:cNvPicPr>
            <a:picLocks noChangeAspect="1"/>
          </p:cNvPicPr>
          <p:nvPr/>
        </p:nvPicPr>
        <p:blipFill>
          <a:blip r:embed="rId3"/>
          <a:stretch>
            <a:fillRect/>
          </a:stretch>
        </p:blipFill>
        <p:spPr>
          <a:xfrm>
            <a:off x="1971675" y="3053953"/>
            <a:ext cx="142875" cy="150019"/>
          </a:xfrm>
          <a:prstGeom prst="rect">
            <a:avLst/>
          </a:prstGeom>
        </p:spPr>
      </p:pic>
      <p:sp>
        <p:nvSpPr>
          <p:cNvPr id="9" name="Text 4"/>
          <p:cNvSpPr/>
          <p:nvPr/>
        </p:nvSpPr>
        <p:spPr>
          <a:xfrm>
            <a:off x="2200275" y="3028950"/>
            <a:ext cx="4913415"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10+ Jahre Erfahrung mit Java-basiertem Backend &amp; Microservices</a:t>
            </a:r>
            <a:endParaRPr lang="en-US" sz="1100" dirty="0"/>
          </a:p>
        </p:txBody>
      </p:sp>
      <p:pic>
        <p:nvPicPr>
          <p:cNvPr id="10" name="Image 3" descr="preencoded.png">    </p:cNvPr>
          <p:cNvPicPr>
            <a:picLocks noChangeAspect="1"/>
          </p:cNvPicPr>
          <p:nvPr/>
        </p:nvPicPr>
        <p:blipFill>
          <a:blip r:embed="rId4"/>
          <a:stretch>
            <a:fillRect/>
          </a:stretch>
        </p:blipFill>
        <p:spPr>
          <a:xfrm>
            <a:off x="1971675" y="3339703"/>
            <a:ext cx="142875" cy="150019"/>
          </a:xfrm>
          <a:prstGeom prst="rect">
            <a:avLst/>
          </a:prstGeom>
        </p:spPr>
      </p:pic>
      <p:sp>
        <p:nvSpPr>
          <p:cNvPr id="11" name="Text 5"/>
          <p:cNvSpPr/>
          <p:nvPr/>
        </p:nvSpPr>
        <p:spPr>
          <a:xfrm>
            <a:off x="2200275" y="3314700"/>
            <a:ext cx="3957548"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Fundierte Kenntnisse im gesamten Vinlivt Tech-Stack</a:t>
            </a:r>
            <a:endParaRPr lang="en-US" sz="1100" dirty="0"/>
          </a:p>
        </p:txBody>
      </p:sp>
      <p:pic>
        <p:nvPicPr>
          <p:cNvPr id="12" name="Image 4" descr="preencoded.png">    </p:cNvPr>
          <p:cNvPicPr>
            <a:picLocks noChangeAspect="1"/>
          </p:cNvPicPr>
          <p:nvPr/>
        </p:nvPicPr>
        <p:blipFill>
          <a:blip r:embed="rId5"/>
          <a:stretch>
            <a:fillRect/>
          </a:stretch>
        </p:blipFill>
        <p:spPr>
          <a:xfrm>
            <a:off x="1971675" y="3625453"/>
            <a:ext cx="142875" cy="150019"/>
          </a:xfrm>
          <a:prstGeom prst="rect">
            <a:avLst/>
          </a:prstGeom>
        </p:spPr>
      </p:pic>
      <p:sp>
        <p:nvSpPr>
          <p:cNvPr id="13" name="Text 6"/>
          <p:cNvSpPr/>
          <p:nvPr/>
        </p:nvSpPr>
        <p:spPr>
          <a:xfrm>
            <a:off x="2200275" y="3600450"/>
            <a:ext cx="4667235"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Leidenschaft für die Entwicklung sicherer Finanzanwendungen</a:t>
            </a:r>
            <a:endParaRPr lang="en-US" sz="1100" dirty="0"/>
          </a:p>
        </p:txBody>
      </p:sp>
      <p:pic>
        <p:nvPicPr>
          <p:cNvPr id="14" name="Image 5" descr="preencoded.png">    </p:cNvPr>
          <p:cNvPicPr>
            <a:picLocks noChangeAspect="1"/>
          </p:cNvPicPr>
          <p:nvPr/>
        </p:nvPicPr>
        <p:blipFill>
          <a:blip r:embed="rId6"/>
          <a:stretch>
            <a:fillRect/>
          </a:stretch>
        </p:blipFill>
        <p:spPr>
          <a:xfrm>
            <a:off x="1971675" y="3911203"/>
            <a:ext cx="142875" cy="150019"/>
          </a:xfrm>
          <a:prstGeom prst="rect">
            <a:avLst/>
          </a:prstGeom>
        </p:spPr>
      </p:pic>
      <p:sp>
        <p:nvSpPr>
          <p:cNvPr id="15" name="Text 7"/>
          <p:cNvSpPr/>
          <p:nvPr/>
        </p:nvSpPr>
        <p:spPr>
          <a:xfrm>
            <a:off x="2200275" y="3886200"/>
            <a:ext cx="5057775" cy="400050"/>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Erfahrung mit hochskalierenden Systemen &amp; schnellen Datentransaktionen</a:t>
            </a:r>
            <a:endParaRPr lang="en-US" sz="1100" dirty="0"/>
          </a:p>
        </p:txBody>
      </p:sp>
      <p:sp>
        <p:nvSpPr>
          <p:cNvPr id="16" name="Text 8"/>
          <p:cNvSpPr/>
          <p:nvPr/>
        </p:nvSpPr>
        <p:spPr>
          <a:xfrm>
            <a:off x="1291344" y="4829175"/>
            <a:ext cx="3454963" cy="285750"/>
          </a:xfrm>
          <a:prstGeom prst="rect">
            <a:avLst/>
          </a:prstGeom>
          <a:noFill/>
          <a:ln/>
        </p:spPr>
        <p:txBody>
          <a:bodyPr wrap="square" lIns="0" tIns="0" rIns="0" bIns="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github.com/thanhtuanh/bankportal-demo</a:t>
            </a:r>
            <a:endParaRPr lang="en-US" sz="1400" dirty="0"/>
          </a:p>
        </p:txBody>
      </p:sp>
      <p:pic>
        <p:nvPicPr>
          <p:cNvPr id="17" name="Image 6" descr="preencoded.png">    </p:cNvPr>
          <p:cNvPicPr>
            <a:picLocks noChangeAspect="1"/>
          </p:cNvPicPr>
          <p:nvPr/>
        </p:nvPicPr>
        <p:blipFill>
          <a:blip r:embed="rId7"/>
          <a:stretch>
            <a:fillRect/>
          </a:stretch>
        </p:blipFill>
        <p:spPr>
          <a:xfrm>
            <a:off x="956481" y="4847034"/>
            <a:ext cx="249138" cy="250031"/>
          </a:xfrm>
          <a:prstGeom prst="rect">
            <a:avLst/>
          </a:prstGeom>
        </p:spPr>
      </p:pic>
      <p:sp>
        <p:nvSpPr>
          <p:cNvPr id="18" name="Text 9"/>
          <p:cNvSpPr/>
          <p:nvPr/>
        </p:nvSpPr>
        <p:spPr>
          <a:xfrm>
            <a:off x="5321201" y="4829175"/>
            <a:ext cx="2969188" cy="285750"/>
          </a:xfrm>
          <a:prstGeom prst="rect">
            <a:avLst/>
          </a:prstGeom>
          <a:noFill/>
          <a:ln/>
        </p:spPr>
        <p:txBody>
          <a:bodyPr wrap="square" lIns="0" tIns="0" rIns="0" bIns="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github.com/thanhtuanh/bewerbung</a:t>
            </a:r>
            <a:endParaRPr lang="en-US" sz="1400" dirty="0"/>
          </a:p>
        </p:txBody>
      </p:sp>
      <p:pic>
        <p:nvPicPr>
          <p:cNvPr id="19" name="Image 7" descr="preencoded.png">    </p:cNvPr>
          <p:cNvPicPr>
            <a:picLocks noChangeAspect="1"/>
          </p:cNvPicPr>
          <p:nvPr/>
        </p:nvPicPr>
        <p:blipFill>
          <a:blip r:embed="rId8"/>
          <a:stretch>
            <a:fillRect/>
          </a:stretch>
        </p:blipFill>
        <p:spPr>
          <a:xfrm>
            <a:off x="4986338" y="4847034"/>
            <a:ext cx="249138" cy="250031"/>
          </a:xfrm>
          <a:prstGeom prst="rect">
            <a:avLst/>
          </a:prstGeom>
        </p:spPr>
      </p:pic>
      <p:sp>
        <p:nvSpPr>
          <p:cNvPr id="20" name="Shape 10"/>
          <p:cNvSpPr/>
          <p:nvPr/>
        </p:nvSpPr>
        <p:spPr>
          <a:xfrm>
            <a:off x="2384896" y="5457825"/>
            <a:ext cx="4374096" cy="571500"/>
          </a:xfrm>
          <a:prstGeom prst="roundRect">
            <a:avLst>
              <a:gd name="adj" fmla="val 10000"/>
            </a:avLst>
          </a:prstGeom>
          <a:solidFill>
            <a:srgbClr val="FFFFFF">
              <a:alpha val="10000"/>
            </a:srgbClr>
          </a:solidFill>
          <a:ln/>
        </p:spPr>
      </p:sp>
      <p:sp>
        <p:nvSpPr>
          <p:cNvPr id="21" name="Text 11"/>
          <p:cNvSpPr/>
          <p:nvPr/>
        </p:nvSpPr>
        <p:spPr>
          <a:xfrm>
            <a:off x="2624820" y="5629275"/>
            <a:ext cx="4151423" cy="228600"/>
          </a:xfrm>
          <a:prstGeom prst="rect">
            <a:avLst/>
          </a:prstGeom>
          <a:noFill/>
          <a:ln/>
        </p:spPr>
        <p:txBody>
          <a:bodyPr wrap="square" lIns="0" tIns="0" rIns="0" bIns="0" rtlCol="0" anchor="t"/>
          <a:lstStyle/>
          <a:p>
            <a:pPr algn="ctr" indent="0" marL="0">
              <a:lnSpc>
                <a:spcPts val="1800"/>
              </a:lnSpc>
              <a:buNone/>
            </a:pPr>
            <a:r>
              <a:rPr lang="en-US" sz="1400" dirty="0">
                <a:solidFill>
                  <a:srgbClr val="FFFFFF"/>
                </a:solidFill>
                <a:latin typeface="Inter" pitchFamily="34" charset="0"/>
                <a:ea typeface="Inter" pitchFamily="34" charset="-122"/>
                <a:cs typeface="Inter" pitchFamily="34" charset="-120"/>
              </a:rPr>
              <a:t> Ich freue mich auf ein persönliches Gespräch!</a:t>
            </a:r>
            <a:endParaRPr lang="en-US" sz="1400" dirty="0"/>
          </a:p>
        </p:txBody>
      </p:sp>
      <p:pic>
        <p:nvPicPr>
          <p:cNvPr id="22" name="Image 8" descr="preencoded.png">    </p:cNvPr>
          <p:cNvPicPr>
            <a:picLocks noChangeAspect="1"/>
          </p:cNvPicPr>
          <p:nvPr/>
        </p:nvPicPr>
        <p:blipFill>
          <a:blip r:embed="rId9"/>
          <a:stretch>
            <a:fillRect/>
          </a:stretch>
        </p:blipFill>
        <p:spPr>
          <a:xfrm>
            <a:off x="2556346" y="5654993"/>
            <a:ext cx="171450" cy="16287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9144000" cy="6343650"/>
          </a:xfrm>
          <a:prstGeom prst="roundRect">
            <a:avLst>
              <a:gd name="adj" fmla="val 0"/>
            </a:avLst>
          </a:prstGeom>
          <a:solidFill>
            <a:srgbClr val="FFFFFF"/>
          </a:solidFill>
          <a:ln/>
        </p:spPr>
      </p:sp>
      <p:sp>
        <p:nvSpPr>
          <p:cNvPr id="3" name="Shape 1"/>
          <p:cNvSpPr/>
          <p:nvPr/>
        </p:nvSpPr>
        <p:spPr>
          <a:xfrm>
            <a:off x="0" y="0"/>
            <a:ext cx="9144000" cy="6343650"/>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Projektübersicht</a:t>
            </a:r>
            <a:endParaRPr lang="en-US" sz="2700" dirty="0"/>
          </a:p>
        </p:txBody>
      </p:sp>
      <p:sp>
        <p:nvSpPr>
          <p:cNvPr id="5" name="Shape 3"/>
          <p:cNvSpPr/>
          <p:nvPr/>
        </p:nvSpPr>
        <p:spPr>
          <a:xfrm>
            <a:off x="457200" y="1085850"/>
            <a:ext cx="8229600" cy="1514475"/>
          </a:xfrm>
          <a:prstGeom prst="roundRect">
            <a:avLst>
              <a:gd name="adj" fmla="val 3774"/>
            </a:avLst>
          </a:prstGeom>
          <a:solidFill>
            <a:srgbClr val="F2F2F2"/>
          </a:solidFill>
          <a:ln/>
          <a:effectLst>
            <a:outerShdw sx="100000" sy="100000" kx="0" ky="0" algn="bl" rotWithShape="0" blurRad="76200" dist="50800" dir="5400000">
              <a:srgbClr val="000000">
                <a:alpha val="10000"/>
              </a:srgbClr>
            </a:outerShdw>
          </a:effectLst>
        </p:spPr>
      </p:sp>
      <p:sp>
        <p:nvSpPr>
          <p:cNvPr id="6" name="Text 4"/>
          <p:cNvSpPr/>
          <p:nvPr/>
        </p:nvSpPr>
        <p:spPr>
          <a:xfrm>
            <a:off x="985838" y="1314450"/>
            <a:ext cx="8219599" cy="257175"/>
          </a:xfrm>
          <a:prstGeom prst="rect">
            <a:avLst/>
          </a:prstGeom>
          <a:noFill/>
          <a:ln/>
        </p:spPr>
        <p:txBody>
          <a:bodyPr wrap="square" lIns="0" tIns="0" rIns="0" bIns="0" rtlCol="0" anchor="ctr"/>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Ziel</a:t>
            </a:r>
            <a:endParaRPr lang="en-US" sz="1700" dirty="0"/>
          </a:p>
        </p:txBody>
      </p:sp>
      <p:pic>
        <p:nvPicPr>
          <p:cNvPr id="7" name="Image 0" descr="preencoded.png">    </p:cNvPr>
          <p:cNvPicPr>
            <a:picLocks noChangeAspect="1"/>
          </p:cNvPicPr>
          <p:nvPr/>
        </p:nvPicPr>
        <p:blipFill>
          <a:blip r:embed="rId1"/>
          <a:stretch>
            <a:fillRect/>
          </a:stretch>
        </p:blipFill>
        <p:spPr>
          <a:xfrm>
            <a:off x="685800" y="1332309"/>
            <a:ext cx="214313" cy="221456"/>
          </a:xfrm>
          <a:prstGeom prst="rect">
            <a:avLst/>
          </a:prstGeom>
        </p:spPr>
      </p:pic>
      <p:sp>
        <p:nvSpPr>
          <p:cNvPr id="8" name="Text 5"/>
          <p:cNvSpPr/>
          <p:nvPr/>
        </p:nvSpPr>
        <p:spPr>
          <a:xfrm>
            <a:off x="685800" y="1685925"/>
            <a:ext cx="7875270" cy="6858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Entwicklung einer sicheren, skalierbaren Banking-Plattform, die Menschen hilft, sich finanziell abzusichern und ihre Finanzplanung gesund und stabil zu entwickeln - im Einklang mit der Mission von Vinlivt.</a:t>
            </a:r>
            <a:endParaRPr lang="en-US" sz="1400" dirty="0"/>
          </a:p>
        </p:txBody>
      </p:sp>
      <p:sp>
        <p:nvSpPr>
          <p:cNvPr id="9" name="Shape 6"/>
          <p:cNvSpPr/>
          <p:nvPr/>
        </p:nvSpPr>
        <p:spPr>
          <a:xfrm>
            <a:off x="457200" y="2828925"/>
            <a:ext cx="8229600" cy="1400175"/>
          </a:xfrm>
          <a:prstGeom prst="roundRect">
            <a:avLst>
              <a:gd name="adj" fmla="val 4082"/>
            </a:avLst>
          </a:prstGeom>
          <a:solidFill>
            <a:srgbClr val="F2F2F2"/>
          </a:solidFill>
          <a:ln/>
          <a:effectLst>
            <a:outerShdw sx="100000" sy="100000" kx="0" ky="0" algn="bl" rotWithShape="0" blurRad="76200" dist="50800" dir="5400000">
              <a:srgbClr val="000000">
                <a:alpha val="10000"/>
              </a:srgbClr>
            </a:outerShdw>
          </a:effectLst>
        </p:spPr>
      </p:sp>
      <p:sp>
        <p:nvSpPr>
          <p:cNvPr id="10" name="Text 7"/>
          <p:cNvSpPr/>
          <p:nvPr/>
        </p:nvSpPr>
        <p:spPr>
          <a:xfrm>
            <a:off x="985838" y="3057525"/>
            <a:ext cx="8219599" cy="257175"/>
          </a:xfrm>
          <a:prstGeom prst="rect">
            <a:avLst/>
          </a:prstGeom>
          <a:noFill/>
          <a:ln/>
        </p:spPr>
        <p:txBody>
          <a:bodyPr wrap="square" lIns="0" tIns="0" rIns="0" bIns="0" rtlCol="0" anchor="ctr"/>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Hauptfunktionen</a:t>
            </a:r>
            <a:endParaRPr lang="en-US" sz="1700" dirty="0"/>
          </a:p>
        </p:txBody>
      </p:sp>
      <p:pic>
        <p:nvPicPr>
          <p:cNvPr id="11" name="Image 1" descr="preencoded.png">    </p:cNvPr>
          <p:cNvPicPr>
            <a:picLocks noChangeAspect="1"/>
          </p:cNvPicPr>
          <p:nvPr/>
        </p:nvPicPr>
        <p:blipFill>
          <a:blip r:embed="rId2"/>
          <a:stretch>
            <a:fillRect/>
          </a:stretch>
        </p:blipFill>
        <p:spPr>
          <a:xfrm>
            <a:off x="685800" y="3093244"/>
            <a:ext cx="214313" cy="185738"/>
          </a:xfrm>
          <a:prstGeom prst="rect">
            <a:avLst/>
          </a:prstGeom>
        </p:spPr>
      </p:pic>
      <p:pic>
        <p:nvPicPr>
          <p:cNvPr id="12" name="Image 2" descr="preencoded.png">    </p:cNvPr>
          <p:cNvPicPr>
            <a:picLocks noChangeAspect="1"/>
          </p:cNvPicPr>
          <p:nvPr/>
        </p:nvPicPr>
        <p:blipFill>
          <a:blip r:embed="rId3"/>
          <a:stretch>
            <a:fillRect/>
          </a:stretch>
        </p:blipFill>
        <p:spPr>
          <a:xfrm>
            <a:off x="685800" y="3457575"/>
            <a:ext cx="171450" cy="171450"/>
          </a:xfrm>
          <a:prstGeom prst="rect">
            <a:avLst/>
          </a:prstGeom>
        </p:spPr>
      </p:pic>
      <p:sp>
        <p:nvSpPr>
          <p:cNvPr id="13" name="Text 8"/>
          <p:cNvSpPr/>
          <p:nvPr/>
        </p:nvSpPr>
        <p:spPr>
          <a:xfrm>
            <a:off x="942975" y="3429000"/>
            <a:ext cx="3556538"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Sicheres Login &amp; JWT-Authentifizierung</a:t>
            </a:r>
            <a:endParaRPr lang="en-US" sz="1400" dirty="0"/>
          </a:p>
        </p:txBody>
      </p:sp>
      <p:pic>
        <p:nvPicPr>
          <p:cNvPr id="14" name="Image 3" descr="preencoded.png">    </p:cNvPr>
          <p:cNvPicPr>
            <a:picLocks noChangeAspect="1"/>
          </p:cNvPicPr>
          <p:nvPr/>
        </p:nvPicPr>
        <p:blipFill>
          <a:blip r:embed="rId4"/>
          <a:stretch>
            <a:fillRect/>
          </a:stretch>
        </p:blipFill>
        <p:spPr>
          <a:xfrm>
            <a:off x="4629150" y="3457575"/>
            <a:ext cx="171450" cy="171450"/>
          </a:xfrm>
          <a:prstGeom prst="rect">
            <a:avLst/>
          </a:prstGeom>
        </p:spPr>
      </p:pic>
      <p:sp>
        <p:nvSpPr>
          <p:cNvPr id="15" name="Text 9"/>
          <p:cNvSpPr/>
          <p:nvPr/>
        </p:nvSpPr>
        <p:spPr>
          <a:xfrm>
            <a:off x="4886325" y="3429000"/>
            <a:ext cx="2853604"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Kontoübersicht &amp; Finanzanalyse</a:t>
            </a:r>
            <a:endParaRPr lang="en-US" sz="1400" dirty="0"/>
          </a:p>
        </p:txBody>
      </p:sp>
      <p:pic>
        <p:nvPicPr>
          <p:cNvPr id="16" name="Image 4" descr="preencoded.png">    </p:cNvPr>
          <p:cNvPicPr>
            <a:picLocks noChangeAspect="1"/>
          </p:cNvPicPr>
          <p:nvPr/>
        </p:nvPicPr>
        <p:blipFill>
          <a:blip r:embed="rId5"/>
          <a:stretch>
            <a:fillRect/>
          </a:stretch>
        </p:blipFill>
        <p:spPr>
          <a:xfrm>
            <a:off x="685800" y="3800475"/>
            <a:ext cx="171450" cy="171450"/>
          </a:xfrm>
          <a:prstGeom prst="rect">
            <a:avLst/>
          </a:prstGeom>
        </p:spPr>
      </p:pic>
      <p:sp>
        <p:nvSpPr>
          <p:cNvPr id="17" name="Text 10"/>
          <p:cNvSpPr/>
          <p:nvPr/>
        </p:nvSpPr>
        <p:spPr>
          <a:xfrm>
            <a:off x="942975" y="3771900"/>
            <a:ext cx="3606143"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Hochvolumige Transaktionsverarbeitung</a:t>
            </a:r>
            <a:endParaRPr lang="en-US" sz="1400" dirty="0"/>
          </a:p>
        </p:txBody>
      </p:sp>
      <p:pic>
        <p:nvPicPr>
          <p:cNvPr id="18" name="Image 5" descr="preencoded.png">    </p:cNvPr>
          <p:cNvPicPr>
            <a:picLocks noChangeAspect="1"/>
          </p:cNvPicPr>
          <p:nvPr/>
        </p:nvPicPr>
        <p:blipFill>
          <a:blip r:embed="rId6"/>
          <a:stretch>
            <a:fillRect/>
          </a:stretch>
        </p:blipFill>
        <p:spPr>
          <a:xfrm>
            <a:off x="4629150" y="3800475"/>
            <a:ext cx="171450" cy="171450"/>
          </a:xfrm>
          <a:prstGeom prst="rect">
            <a:avLst/>
          </a:prstGeom>
        </p:spPr>
      </p:pic>
      <p:sp>
        <p:nvSpPr>
          <p:cNvPr id="19" name="Text 11"/>
          <p:cNvSpPr/>
          <p:nvPr/>
        </p:nvSpPr>
        <p:spPr>
          <a:xfrm>
            <a:off x="4886325" y="3771900"/>
            <a:ext cx="3448857"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Microservice-Architektur &amp; AWS Cloud</a:t>
            </a:r>
            <a:endParaRPr lang="en-US" sz="1400" dirty="0"/>
          </a:p>
        </p:txBody>
      </p:sp>
      <p:sp>
        <p:nvSpPr>
          <p:cNvPr id="20" name="Text 12"/>
          <p:cNvSpPr/>
          <p:nvPr/>
        </p:nvSpPr>
        <p:spPr>
          <a:xfrm>
            <a:off x="784027" y="4514850"/>
            <a:ext cx="8693051" cy="257175"/>
          </a:xfrm>
          <a:prstGeom prst="rect">
            <a:avLst/>
          </a:prstGeom>
          <a:noFill/>
          <a:ln/>
        </p:spPr>
        <p:txBody>
          <a:bodyPr wrap="square" lIns="0" tIns="0" rIns="0" bIns="0" rtlCol="0" anchor="ctr"/>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Tech-Stack (Alignment mit Vinlivt)</a:t>
            </a:r>
            <a:endParaRPr lang="en-US" sz="1700" dirty="0"/>
          </a:p>
        </p:txBody>
      </p:sp>
      <p:pic>
        <p:nvPicPr>
          <p:cNvPr id="21" name="Image 6" descr="preencoded.png">    </p:cNvPr>
          <p:cNvPicPr>
            <a:picLocks noChangeAspect="1"/>
          </p:cNvPicPr>
          <p:nvPr/>
        </p:nvPicPr>
        <p:blipFill>
          <a:blip r:embed="rId7"/>
          <a:stretch>
            <a:fillRect/>
          </a:stretch>
        </p:blipFill>
        <p:spPr>
          <a:xfrm>
            <a:off x="457200" y="4529138"/>
            <a:ext cx="241102" cy="228600"/>
          </a:xfrm>
          <a:prstGeom prst="rect">
            <a:avLst/>
          </a:prstGeom>
        </p:spPr>
      </p:pic>
      <p:sp>
        <p:nvSpPr>
          <p:cNvPr id="22" name="Shape 13"/>
          <p:cNvSpPr/>
          <p:nvPr/>
        </p:nvSpPr>
        <p:spPr>
          <a:xfrm>
            <a:off x="1151595" y="4886325"/>
            <a:ext cx="1038188" cy="428625"/>
          </a:xfrm>
          <a:prstGeom prst="roundRect">
            <a:avLst>
              <a:gd name="adj" fmla="val 13333"/>
            </a:avLst>
          </a:prstGeom>
          <a:solidFill>
            <a:srgbClr val="F3F4F6"/>
          </a:solidFill>
          <a:ln/>
          <a:effectLst>
            <a:outerShdw sx="100000" sy="100000" kx="0" ky="0" algn="bl" rotWithShape="0" blurRad="25400" dist="12700" dir="5400000">
              <a:srgbClr val="000000">
                <a:alpha val="5000"/>
              </a:srgbClr>
            </a:outerShdw>
          </a:effectLst>
        </p:spPr>
      </p:sp>
      <p:pic>
        <p:nvPicPr>
          <p:cNvPr id="23" name="Image 7" descr="preencoded.png">    </p:cNvPr>
          <p:cNvPicPr>
            <a:picLocks noChangeAspect="1"/>
          </p:cNvPicPr>
          <p:nvPr/>
        </p:nvPicPr>
        <p:blipFill>
          <a:blip r:embed="rId8"/>
          <a:stretch>
            <a:fillRect/>
          </a:stretch>
        </p:blipFill>
        <p:spPr>
          <a:xfrm>
            <a:off x="1294470" y="4989909"/>
            <a:ext cx="160734" cy="221456"/>
          </a:xfrm>
          <a:prstGeom prst="rect">
            <a:avLst/>
          </a:prstGeom>
        </p:spPr>
      </p:pic>
      <p:sp>
        <p:nvSpPr>
          <p:cNvPr id="24" name="Text 14"/>
          <p:cNvSpPr/>
          <p:nvPr/>
        </p:nvSpPr>
        <p:spPr>
          <a:xfrm>
            <a:off x="1540929" y="5000625"/>
            <a:ext cx="725434"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Java 17</a:t>
            </a:r>
            <a:endParaRPr lang="en-US" sz="1100" dirty="0"/>
          </a:p>
        </p:txBody>
      </p:sp>
      <p:sp>
        <p:nvSpPr>
          <p:cNvPr id="25" name="Shape 15"/>
          <p:cNvSpPr/>
          <p:nvPr/>
        </p:nvSpPr>
        <p:spPr>
          <a:xfrm>
            <a:off x="2361233" y="4886325"/>
            <a:ext cx="1351397" cy="428625"/>
          </a:xfrm>
          <a:prstGeom prst="roundRect">
            <a:avLst>
              <a:gd name="adj" fmla="val 13333"/>
            </a:avLst>
          </a:prstGeom>
          <a:solidFill>
            <a:srgbClr val="F3F4F6"/>
          </a:solidFill>
          <a:ln/>
          <a:effectLst>
            <a:outerShdw sx="100000" sy="100000" kx="0" ky="0" algn="bl" rotWithShape="0" blurRad="25400" dist="12700" dir="5400000">
              <a:srgbClr val="000000">
                <a:alpha val="5000"/>
              </a:srgbClr>
            </a:outerShdw>
          </a:effectLst>
        </p:spPr>
      </p:sp>
      <p:pic>
        <p:nvPicPr>
          <p:cNvPr id="26" name="Image 8" descr="preencoded.png">    </p:cNvPr>
          <p:cNvPicPr>
            <a:picLocks noChangeAspect="1"/>
          </p:cNvPicPr>
          <p:nvPr/>
        </p:nvPicPr>
        <p:blipFill>
          <a:blip r:embed="rId9"/>
          <a:stretch>
            <a:fillRect/>
          </a:stretch>
        </p:blipFill>
        <p:spPr>
          <a:xfrm>
            <a:off x="2504108" y="5022056"/>
            <a:ext cx="171450" cy="157163"/>
          </a:xfrm>
          <a:prstGeom prst="rect">
            <a:avLst/>
          </a:prstGeom>
        </p:spPr>
      </p:pic>
      <p:sp>
        <p:nvSpPr>
          <p:cNvPr id="27" name="Text 16"/>
          <p:cNvSpPr/>
          <p:nvPr/>
        </p:nvSpPr>
        <p:spPr>
          <a:xfrm>
            <a:off x="2761283" y="5000625"/>
            <a:ext cx="1027928"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Spring Boot</a:t>
            </a:r>
            <a:endParaRPr lang="en-US" sz="1100" dirty="0"/>
          </a:p>
        </p:txBody>
      </p:sp>
      <p:sp>
        <p:nvSpPr>
          <p:cNvPr id="28" name="Shape 17"/>
          <p:cNvSpPr/>
          <p:nvPr/>
        </p:nvSpPr>
        <p:spPr>
          <a:xfrm>
            <a:off x="3884079" y="4886325"/>
            <a:ext cx="1065870" cy="428625"/>
          </a:xfrm>
          <a:prstGeom prst="roundRect">
            <a:avLst>
              <a:gd name="adj" fmla="val 13333"/>
            </a:avLst>
          </a:prstGeom>
          <a:solidFill>
            <a:srgbClr val="F3F4F6"/>
          </a:solidFill>
          <a:ln/>
          <a:effectLst>
            <a:outerShdw sx="100000" sy="100000" kx="0" ky="0" algn="bl" rotWithShape="0" blurRad="25400" dist="12700" dir="5400000">
              <a:srgbClr val="000000">
                <a:alpha val="5000"/>
              </a:srgbClr>
            </a:outerShdw>
          </a:effectLst>
        </p:spPr>
      </p:sp>
      <p:pic>
        <p:nvPicPr>
          <p:cNvPr id="29" name="Image 9" descr="preencoded.png">    </p:cNvPr>
          <p:cNvPicPr>
            <a:picLocks noChangeAspect="1"/>
          </p:cNvPicPr>
          <p:nvPr/>
        </p:nvPicPr>
        <p:blipFill>
          <a:blip r:embed="rId10"/>
          <a:stretch>
            <a:fillRect/>
          </a:stretch>
        </p:blipFill>
        <p:spPr>
          <a:xfrm>
            <a:off x="4026954" y="5022056"/>
            <a:ext cx="150019" cy="157163"/>
          </a:xfrm>
          <a:prstGeom prst="rect">
            <a:avLst/>
          </a:prstGeom>
        </p:spPr>
      </p:pic>
      <p:sp>
        <p:nvSpPr>
          <p:cNvPr id="30" name="Text 18"/>
          <p:cNvSpPr/>
          <p:nvPr/>
        </p:nvSpPr>
        <p:spPr>
          <a:xfrm>
            <a:off x="4262698" y="5000625"/>
            <a:ext cx="763832"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Angular</a:t>
            </a:r>
            <a:endParaRPr lang="en-US" sz="1100" dirty="0"/>
          </a:p>
        </p:txBody>
      </p:sp>
      <p:sp>
        <p:nvSpPr>
          <p:cNvPr id="31" name="Shape 19"/>
          <p:cNvSpPr/>
          <p:nvPr/>
        </p:nvSpPr>
        <p:spPr>
          <a:xfrm>
            <a:off x="5121399" y="4886325"/>
            <a:ext cx="1338783" cy="428625"/>
          </a:xfrm>
          <a:prstGeom prst="roundRect">
            <a:avLst>
              <a:gd name="adj" fmla="val 13333"/>
            </a:avLst>
          </a:prstGeom>
          <a:solidFill>
            <a:srgbClr val="F3F4F6"/>
          </a:solidFill>
          <a:ln/>
          <a:effectLst>
            <a:outerShdw sx="100000" sy="100000" kx="0" ky="0" algn="bl" rotWithShape="0" blurRad="25400" dist="12700" dir="5400000">
              <a:srgbClr val="000000">
                <a:alpha val="5000"/>
              </a:srgbClr>
            </a:outerShdw>
          </a:effectLst>
        </p:spPr>
      </p:sp>
      <p:pic>
        <p:nvPicPr>
          <p:cNvPr id="32" name="Image 10" descr="preencoded.png">    </p:cNvPr>
          <p:cNvPicPr>
            <a:picLocks noChangeAspect="1"/>
          </p:cNvPicPr>
          <p:nvPr/>
        </p:nvPicPr>
        <p:blipFill>
          <a:blip r:embed="rId11"/>
          <a:stretch>
            <a:fillRect/>
          </a:stretch>
        </p:blipFill>
        <p:spPr>
          <a:xfrm>
            <a:off x="5264274" y="5014913"/>
            <a:ext cx="150019" cy="171450"/>
          </a:xfrm>
          <a:prstGeom prst="rect">
            <a:avLst/>
          </a:prstGeom>
        </p:spPr>
      </p:pic>
      <p:sp>
        <p:nvSpPr>
          <p:cNvPr id="33" name="Text 20"/>
          <p:cNvSpPr/>
          <p:nvPr/>
        </p:nvSpPr>
        <p:spPr>
          <a:xfrm>
            <a:off x="5500018" y="5000625"/>
            <a:ext cx="1036746"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PostgreSQL</a:t>
            </a:r>
            <a:endParaRPr lang="en-US" sz="1100" dirty="0"/>
          </a:p>
        </p:txBody>
      </p:sp>
      <p:sp>
        <p:nvSpPr>
          <p:cNvPr id="34" name="Shape 21"/>
          <p:cNvSpPr/>
          <p:nvPr/>
        </p:nvSpPr>
        <p:spPr>
          <a:xfrm>
            <a:off x="6631632" y="4886325"/>
            <a:ext cx="1360661" cy="428625"/>
          </a:xfrm>
          <a:prstGeom prst="roundRect">
            <a:avLst>
              <a:gd name="adj" fmla="val 13333"/>
            </a:avLst>
          </a:prstGeom>
          <a:solidFill>
            <a:srgbClr val="F3F4F6"/>
          </a:solidFill>
          <a:ln/>
          <a:effectLst>
            <a:outerShdw sx="100000" sy="100000" kx="0" ky="0" algn="bl" rotWithShape="0" blurRad="25400" dist="12700" dir="5400000">
              <a:srgbClr val="000000">
                <a:alpha val="5000"/>
              </a:srgbClr>
            </a:outerShdw>
          </a:effectLst>
        </p:spPr>
      </p:sp>
      <p:pic>
        <p:nvPicPr>
          <p:cNvPr id="35" name="Image 11" descr="preencoded.png">    </p:cNvPr>
          <p:cNvPicPr>
            <a:picLocks noChangeAspect="1"/>
          </p:cNvPicPr>
          <p:nvPr/>
        </p:nvPicPr>
        <p:blipFill>
          <a:blip r:embed="rId12"/>
          <a:stretch>
            <a:fillRect/>
          </a:stretch>
        </p:blipFill>
        <p:spPr>
          <a:xfrm>
            <a:off x="6774507" y="5029200"/>
            <a:ext cx="214313" cy="142875"/>
          </a:xfrm>
          <a:prstGeom prst="rect">
            <a:avLst/>
          </a:prstGeom>
        </p:spPr>
      </p:pic>
      <p:sp>
        <p:nvSpPr>
          <p:cNvPr id="36" name="Text 22"/>
          <p:cNvSpPr/>
          <p:nvPr/>
        </p:nvSpPr>
        <p:spPr>
          <a:xfrm>
            <a:off x="7074545" y="5000625"/>
            <a:ext cx="994330"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AWS Cloud</a:t>
            </a:r>
            <a:endParaRPr lang="en-US" sz="1100" dirty="0"/>
          </a:p>
        </p:txBody>
      </p:sp>
      <p:sp>
        <p:nvSpPr>
          <p:cNvPr id="37" name="Shape 23"/>
          <p:cNvSpPr/>
          <p:nvPr/>
        </p:nvSpPr>
        <p:spPr>
          <a:xfrm>
            <a:off x="2367372" y="5486400"/>
            <a:ext cx="1377181" cy="400050"/>
          </a:xfrm>
          <a:prstGeom prst="roundRect">
            <a:avLst>
              <a:gd name="adj" fmla="val 14286"/>
            </a:avLst>
          </a:prstGeom>
          <a:solidFill>
            <a:srgbClr val="F3F4F6"/>
          </a:solidFill>
          <a:ln/>
          <a:effectLst>
            <a:outerShdw sx="100000" sy="100000" kx="0" ky="0" algn="bl" rotWithShape="0" blurRad="25400" dist="12700" dir="5400000">
              <a:srgbClr val="000000">
                <a:alpha val="5000"/>
              </a:srgbClr>
            </a:outerShdw>
          </a:effectLst>
        </p:spPr>
      </p:sp>
      <p:pic>
        <p:nvPicPr>
          <p:cNvPr id="38" name="Image 12" descr="preencoded.png">    </p:cNvPr>
          <p:cNvPicPr>
            <a:picLocks noChangeAspect="1"/>
          </p:cNvPicPr>
          <p:nvPr/>
        </p:nvPicPr>
        <p:blipFill>
          <a:blip r:embed="rId13"/>
          <a:stretch>
            <a:fillRect/>
          </a:stretch>
        </p:blipFill>
        <p:spPr>
          <a:xfrm>
            <a:off x="2510247" y="5593556"/>
            <a:ext cx="192881" cy="185738"/>
          </a:xfrm>
          <a:prstGeom prst="rect">
            <a:avLst/>
          </a:prstGeom>
        </p:spPr>
      </p:pic>
      <p:sp>
        <p:nvSpPr>
          <p:cNvPr id="39" name="Text 24"/>
          <p:cNvSpPr/>
          <p:nvPr/>
        </p:nvSpPr>
        <p:spPr>
          <a:xfrm>
            <a:off x="2788853" y="5586413"/>
            <a:ext cx="1032281"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Docker/K8s</a:t>
            </a:r>
            <a:endParaRPr lang="en-US" sz="1100" dirty="0"/>
          </a:p>
        </p:txBody>
      </p:sp>
      <p:sp>
        <p:nvSpPr>
          <p:cNvPr id="40" name="Shape 25"/>
          <p:cNvSpPr/>
          <p:nvPr/>
        </p:nvSpPr>
        <p:spPr>
          <a:xfrm>
            <a:off x="3916003" y="5486400"/>
            <a:ext cx="1413793" cy="400050"/>
          </a:xfrm>
          <a:prstGeom prst="roundRect">
            <a:avLst>
              <a:gd name="adj" fmla="val 14286"/>
            </a:avLst>
          </a:prstGeom>
          <a:solidFill>
            <a:srgbClr val="F3F4F6"/>
          </a:solidFill>
          <a:ln/>
          <a:effectLst>
            <a:outerShdw sx="100000" sy="100000" kx="0" ky="0" algn="bl" rotWithShape="0" blurRad="25400" dist="12700" dir="5400000">
              <a:srgbClr val="000000">
                <a:alpha val="5000"/>
              </a:srgbClr>
            </a:outerShdw>
          </a:effectLst>
        </p:spPr>
      </p:sp>
      <p:pic>
        <p:nvPicPr>
          <p:cNvPr id="41" name="Image 13" descr="preencoded.png">    </p:cNvPr>
          <p:cNvPicPr>
            <a:picLocks noChangeAspect="1"/>
          </p:cNvPicPr>
          <p:nvPr/>
        </p:nvPicPr>
        <p:blipFill>
          <a:blip r:embed="rId14"/>
          <a:stretch>
            <a:fillRect/>
          </a:stretch>
        </p:blipFill>
        <p:spPr>
          <a:xfrm>
            <a:off x="4058878" y="5600700"/>
            <a:ext cx="171450" cy="171450"/>
          </a:xfrm>
          <a:prstGeom prst="rect">
            <a:avLst/>
          </a:prstGeom>
        </p:spPr>
      </p:pic>
      <p:sp>
        <p:nvSpPr>
          <p:cNvPr id="42" name="Text 26"/>
          <p:cNvSpPr/>
          <p:nvPr/>
        </p:nvSpPr>
        <p:spPr>
          <a:xfrm>
            <a:off x="4316053" y="5586413"/>
            <a:ext cx="1090324"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Grafana/ELK</a:t>
            </a:r>
            <a:endParaRPr lang="en-US" sz="1100" dirty="0"/>
          </a:p>
        </p:txBody>
      </p:sp>
      <p:sp>
        <p:nvSpPr>
          <p:cNvPr id="43" name="Shape 27"/>
          <p:cNvSpPr/>
          <p:nvPr/>
        </p:nvSpPr>
        <p:spPr>
          <a:xfrm>
            <a:off x="5501246" y="5486400"/>
            <a:ext cx="1275383" cy="400050"/>
          </a:xfrm>
          <a:prstGeom prst="roundRect">
            <a:avLst>
              <a:gd name="adj" fmla="val 14286"/>
            </a:avLst>
          </a:prstGeom>
          <a:solidFill>
            <a:srgbClr val="F3F4F6"/>
          </a:solidFill>
          <a:ln/>
          <a:effectLst>
            <a:outerShdw sx="100000" sy="100000" kx="0" ky="0" algn="bl" rotWithShape="0" blurRad="25400" dist="12700" dir="5400000">
              <a:srgbClr val="000000">
                <a:alpha val="5000"/>
              </a:srgbClr>
            </a:outerShdw>
          </a:effectLst>
        </p:spPr>
      </p:sp>
      <p:pic>
        <p:nvPicPr>
          <p:cNvPr id="44" name="Image 14" descr="preencoded.png">    </p:cNvPr>
          <p:cNvPicPr>
            <a:picLocks noChangeAspect="1"/>
          </p:cNvPicPr>
          <p:nvPr/>
        </p:nvPicPr>
        <p:blipFill>
          <a:blip r:embed="rId15"/>
          <a:stretch>
            <a:fillRect/>
          </a:stretch>
        </p:blipFill>
        <p:spPr>
          <a:xfrm>
            <a:off x="5644121" y="5607844"/>
            <a:ext cx="150019" cy="157163"/>
          </a:xfrm>
          <a:prstGeom prst="rect">
            <a:avLst/>
          </a:prstGeom>
        </p:spPr>
      </p:pic>
      <p:sp>
        <p:nvSpPr>
          <p:cNvPr id="45" name="Text 28"/>
          <p:cNvSpPr/>
          <p:nvPr/>
        </p:nvSpPr>
        <p:spPr>
          <a:xfrm>
            <a:off x="5879864" y="5586413"/>
            <a:ext cx="973345"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TypeScript</a:t>
            </a: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9144000" cy="6543675"/>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6543675"/>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Systemarchitektur</a:t>
            </a:r>
            <a:endParaRPr lang="en-US" sz="2700" dirty="0"/>
          </a:p>
        </p:txBody>
      </p:sp>
      <p:sp>
        <p:nvSpPr>
          <p:cNvPr id="5" name="Shape 2"/>
          <p:cNvSpPr/>
          <p:nvPr/>
        </p:nvSpPr>
        <p:spPr>
          <a:xfrm>
            <a:off x="457200" y="1028700"/>
            <a:ext cx="8229600" cy="3914775"/>
          </a:xfrm>
          <a:prstGeom prst="roundRect">
            <a:avLst>
              <a:gd name="adj" fmla="val 2190"/>
            </a:avLst>
          </a:prstGeom>
          <a:solidFill>
            <a:srgbClr val="FFFFFF"/>
          </a:solidFill>
          <a:ln/>
          <a:effectLst>
            <a:outerShdw sx="100000" sy="100000" kx="0" ky="0" algn="bl" rotWithShape="0" blurRad="190500" dist="127000" dir="5400000">
              <a:srgbClr val="000000">
                <a:alpha val="10000"/>
              </a:srgbClr>
            </a:outerShdw>
          </a:effectLst>
        </p:spPr>
      </p:sp>
      <p:pic>
        <p:nvPicPr>
          <p:cNvPr id="6" name="Image 1" descr="preencoded.png">    </p:cNvPr>
          <p:cNvPicPr>
            <a:picLocks noChangeAspect="1"/>
          </p:cNvPicPr>
          <p:nvPr/>
        </p:nvPicPr>
        <p:blipFill>
          <a:blip r:embed="rId2"/>
          <a:stretch>
            <a:fillRect/>
          </a:stretch>
        </p:blipFill>
        <p:spPr>
          <a:xfrm>
            <a:off x="628650" y="1200150"/>
            <a:ext cx="7886700" cy="3571875"/>
          </a:xfrm>
          <a:prstGeom prst="rect">
            <a:avLst/>
          </a:prstGeom>
        </p:spPr>
      </p:pic>
      <p:sp>
        <p:nvSpPr>
          <p:cNvPr id="7" name="Shape 3"/>
          <p:cNvSpPr/>
          <p:nvPr/>
        </p:nvSpPr>
        <p:spPr>
          <a:xfrm>
            <a:off x="457200" y="5172075"/>
            <a:ext cx="2628900" cy="914400"/>
          </a:xfrm>
          <a:prstGeom prst="roundRect">
            <a:avLst>
              <a:gd name="adj" fmla="val 6250"/>
            </a:avLst>
          </a:prstGeom>
          <a:solidFill>
            <a:srgbClr val="0047AB">
              <a:alpha val="10000"/>
            </a:srgbClr>
          </a:solidFill>
          <a:ln/>
        </p:spPr>
      </p:sp>
      <p:sp>
        <p:nvSpPr>
          <p:cNvPr id="8" name="Text 4"/>
          <p:cNvSpPr/>
          <p:nvPr/>
        </p:nvSpPr>
        <p:spPr>
          <a:xfrm>
            <a:off x="800100" y="5286375"/>
            <a:ext cx="2391156"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Auth-Service</a:t>
            </a:r>
            <a:endParaRPr lang="en-US" sz="1400" dirty="0"/>
          </a:p>
        </p:txBody>
      </p:sp>
      <p:pic>
        <p:nvPicPr>
          <p:cNvPr id="9" name="Image 2" descr="preencoded.png">    </p:cNvPr>
          <p:cNvPicPr>
            <a:picLocks noChangeAspect="1"/>
          </p:cNvPicPr>
          <p:nvPr/>
        </p:nvPicPr>
        <p:blipFill>
          <a:blip r:embed="rId3"/>
          <a:stretch>
            <a:fillRect/>
          </a:stretch>
        </p:blipFill>
        <p:spPr>
          <a:xfrm>
            <a:off x="571500" y="5311378"/>
            <a:ext cx="171450" cy="178594"/>
          </a:xfrm>
          <a:prstGeom prst="rect">
            <a:avLst/>
          </a:prstGeom>
        </p:spPr>
      </p:pic>
      <p:sp>
        <p:nvSpPr>
          <p:cNvPr id="10" name="Text 5"/>
          <p:cNvSpPr/>
          <p:nvPr/>
        </p:nvSpPr>
        <p:spPr>
          <a:xfrm>
            <a:off x="571500" y="5572125"/>
            <a:ext cx="248602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Verwaltet Authentifizierung, JWT-Tokens und Benutzerprofile</a:t>
            </a:r>
            <a:endParaRPr lang="en-US" sz="1100" dirty="0"/>
          </a:p>
        </p:txBody>
      </p:sp>
      <p:sp>
        <p:nvSpPr>
          <p:cNvPr id="11" name="Shape 6"/>
          <p:cNvSpPr/>
          <p:nvPr/>
        </p:nvSpPr>
        <p:spPr>
          <a:xfrm>
            <a:off x="3257550" y="5172075"/>
            <a:ext cx="2628900" cy="914400"/>
          </a:xfrm>
          <a:prstGeom prst="roundRect">
            <a:avLst>
              <a:gd name="adj" fmla="val 6250"/>
            </a:avLst>
          </a:prstGeom>
          <a:solidFill>
            <a:srgbClr val="0047AB">
              <a:alpha val="10000"/>
            </a:srgbClr>
          </a:solidFill>
          <a:ln/>
        </p:spPr>
      </p:sp>
      <p:sp>
        <p:nvSpPr>
          <p:cNvPr id="12" name="Text 7"/>
          <p:cNvSpPr/>
          <p:nvPr/>
        </p:nvSpPr>
        <p:spPr>
          <a:xfrm>
            <a:off x="3600450" y="5286375"/>
            <a:ext cx="2391156"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Account-Service</a:t>
            </a:r>
            <a:endParaRPr lang="en-US" sz="1400" dirty="0"/>
          </a:p>
        </p:txBody>
      </p:sp>
      <p:pic>
        <p:nvPicPr>
          <p:cNvPr id="13" name="Image 3" descr="preencoded.png">    </p:cNvPr>
          <p:cNvPicPr>
            <a:picLocks noChangeAspect="1"/>
          </p:cNvPicPr>
          <p:nvPr/>
        </p:nvPicPr>
        <p:blipFill>
          <a:blip r:embed="rId4"/>
          <a:stretch>
            <a:fillRect/>
          </a:stretch>
        </p:blipFill>
        <p:spPr>
          <a:xfrm>
            <a:off x="3371850" y="5311378"/>
            <a:ext cx="171450" cy="178594"/>
          </a:xfrm>
          <a:prstGeom prst="rect">
            <a:avLst/>
          </a:prstGeom>
        </p:spPr>
      </p:pic>
      <p:sp>
        <p:nvSpPr>
          <p:cNvPr id="14" name="Text 8"/>
          <p:cNvSpPr/>
          <p:nvPr/>
        </p:nvSpPr>
        <p:spPr>
          <a:xfrm>
            <a:off x="3371850" y="5572125"/>
            <a:ext cx="248602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Steuert Konten, Transaktionen und Kontoauszüge</a:t>
            </a:r>
            <a:endParaRPr lang="en-US" sz="1100" dirty="0"/>
          </a:p>
        </p:txBody>
      </p:sp>
      <p:sp>
        <p:nvSpPr>
          <p:cNvPr id="15" name="Shape 9"/>
          <p:cNvSpPr/>
          <p:nvPr/>
        </p:nvSpPr>
        <p:spPr>
          <a:xfrm>
            <a:off x="6057900" y="5172075"/>
            <a:ext cx="2628900" cy="914400"/>
          </a:xfrm>
          <a:prstGeom prst="roundRect">
            <a:avLst>
              <a:gd name="adj" fmla="val 6250"/>
            </a:avLst>
          </a:prstGeom>
          <a:solidFill>
            <a:srgbClr val="0047AB">
              <a:alpha val="10000"/>
            </a:srgbClr>
          </a:solidFill>
          <a:ln/>
        </p:spPr>
      </p:sp>
      <p:sp>
        <p:nvSpPr>
          <p:cNvPr id="16" name="Text 10"/>
          <p:cNvSpPr/>
          <p:nvPr/>
        </p:nvSpPr>
        <p:spPr>
          <a:xfrm>
            <a:off x="6422231" y="5286375"/>
            <a:ext cx="2369725"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Frontend</a:t>
            </a:r>
            <a:endParaRPr lang="en-US" sz="1400" dirty="0"/>
          </a:p>
        </p:txBody>
      </p:sp>
      <p:pic>
        <p:nvPicPr>
          <p:cNvPr id="17" name="Image 4" descr="preencoded.png">    </p:cNvPr>
          <p:cNvPicPr>
            <a:picLocks noChangeAspect="1"/>
          </p:cNvPicPr>
          <p:nvPr/>
        </p:nvPicPr>
        <p:blipFill>
          <a:blip r:embed="rId5"/>
          <a:stretch>
            <a:fillRect/>
          </a:stretch>
        </p:blipFill>
        <p:spPr>
          <a:xfrm>
            <a:off x="6172200" y="5314950"/>
            <a:ext cx="192881" cy="171450"/>
          </a:xfrm>
          <a:prstGeom prst="rect">
            <a:avLst/>
          </a:prstGeom>
        </p:spPr>
      </p:pic>
      <p:sp>
        <p:nvSpPr>
          <p:cNvPr id="18" name="Text 11"/>
          <p:cNvSpPr/>
          <p:nvPr/>
        </p:nvSpPr>
        <p:spPr>
          <a:xfrm>
            <a:off x="6172200" y="5572125"/>
            <a:ext cx="248602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Reaktive SPA mit modernem UI/UX für Kundeninteraktionen</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9144000" cy="5429250"/>
          </a:xfrm>
          <a:prstGeom prst="roundRect">
            <a:avLst>
              <a:gd name="adj" fmla="val 0"/>
            </a:avLst>
          </a:prstGeom>
          <a:solidFill>
            <a:srgbClr val="FFFFFF"/>
          </a:solidFill>
          <a:ln/>
        </p:spPr>
      </p:sp>
      <p:sp>
        <p:nvSpPr>
          <p:cNvPr id="3" name="Shape 1"/>
          <p:cNvSpPr/>
          <p:nvPr/>
        </p:nvSpPr>
        <p:spPr>
          <a:xfrm>
            <a:off x="0" y="0"/>
            <a:ext cx="9144000" cy="5429250"/>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Auth-Service (JWT)</a:t>
            </a:r>
            <a:endParaRPr lang="en-US" sz="2700" dirty="0"/>
          </a:p>
        </p:txBody>
      </p:sp>
      <p:sp>
        <p:nvSpPr>
          <p:cNvPr id="5" name="Shape 3"/>
          <p:cNvSpPr/>
          <p:nvPr/>
        </p:nvSpPr>
        <p:spPr>
          <a:xfrm>
            <a:off x="457200" y="1028700"/>
            <a:ext cx="4005523" cy="3943350"/>
          </a:xfrm>
          <a:prstGeom prst="roundRect">
            <a:avLst>
              <a:gd name="adj" fmla="val 2174"/>
            </a:avLst>
          </a:prstGeom>
          <a:solidFill>
            <a:srgbClr val="FFFFFF"/>
          </a:solidFill>
          <a:ln/>
          <a:effectLst>
            <a:outerShdw sx="100000" sy="100000" kx="0" ky="0" algn="bl" rotWithShape="0" blurRad="76200" dist="50800" dir="5400000">
              <a:srgbClr val="000000">
                <a:alpha val="10000"/>
              </a:srgbClr>
            </a:outerShdw>
          </a:effectLst>
        </p:spPr>
      </p:sp>
      <p:pic>
        <p:nvPicPr>
          <p:cNvPr id="6" name="Image 0" descr="preencoded.png">    </p:cNvPr>
          <p:cNvPicPr>
            <a:picLocks noChangeAspect="1"/>
          </p:cNvPicPr>
          <p:nvPr/>
        </p:nvPicPr>
        <p:blipFill>
          <a:blip r:embed="rId1"/>
          <a:stretch>
            <a:fillRect/>
          </a:stretch>
        </p:blipFill>
        <p:spPr>
          <a:xfrm>
            <a:off x="628650" y="1200150"/>
            <a:ext cx="3662623" cy="1521954"/>
          </a:xfrm>
          <a:prstGeom prst="rect">
            <a:avLst/>
          </a:prstGeom>
        </p:spPr>
      </p:pic>
      <p:sp>
        <p:nvSpPr>
          <p:cNvPr id="7" name="Shape 4"/>
          <p:cNvSpPr/>
          <p:nvPr/>
        </p:nvSpPr>
        <p:spPr>
          <a:xfrm>
            <a:off x="4691323" y="1028700"/>
            <a:ext cx="3995477" cy="3943350"/>
          </a:xfrm>
          <a:prstGeom prst="roundRect">
            <a:avLst>
              <a:gd name="adj" fmla="val 2174"/>
            </a:avLst>
          </a:prstGeom>
          <a:solidFill>
            <a:srgbClr val="F2F2F2"/>
          </a:solidFill>
          <a:ln/>
          <a:effectLst>
            <a:outerShdw sx="100000" sy="100000" kx="0" ky="0" algn="bl" rotWithShape="0" blurRad="76200" dist="50800" dir="5400000">
              <a:srgbClr val="000000">
                <a:alpha val="10000"/>
              </a:srgbClr>
            </a:outerShdw>
          </a:effectLst>
        </p:spPr>
      </p:sp>
      <p:sp>
        <p:nvSpPr>
          <p:cNvPr id="8" name="Text 5"/>
          <p:cNvSpPr/>
          <p:nvPr/>
        </p:nvSpPr>
        <p:spPr>
          <a:xfrm>
            <a:off x="4862773" y="1200150"/>
            <a:ext cx="4017835"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Sicherheitsmechanismen</a:t>
            </a:r>
            <a:endParaRPr lang="en-US" sz="1700" dirty="0"/>
          </a:p>
        </p:txBody>
      </p:sp>
      <p:pic>
        <p:nvPicPr>
          <p:cNvPr id="9" name="Image 1" descr="preencoded.png">    </p:cNvPr>
          <p:cNvPicPr>
            <a:picLocks noChangeAspect="1"/>
          </p:cNvPicPr>
          <p:nvPr/>
        </p:nvPicPr>
        <p:blipFill>
          <a:blip r:embed="rId2"/>
          <a:stretch>
            <a:fillRect/>
          </a:stretch>
        </p:blipFill>
        <p:spPr>
          <a:xfrm>
            <a:off x="4862773" y="1657350"/>
            <a:ext cx="171450" cy="171450"/>
          </a:xfrm>
          <a:prstGeom prst="rect">
            <a:avLst/>
          </a:prstGeom>
        </p:spPr>
      </p:pic>
      <p:sp>
        <p:nvSpPr>
          <p:cNvPr id="10" name="Text 6"/>
          <p:cNvSpPr/>
          <p:nvPr/>
        </p:nvSpPr>
        <p:spPr>
          <a:xfrm>
            <a:off x="5148523" y="1635919"/>
            <a:ext cx="2284223" cy="207169"/>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JWT-Token-Generierung</a:t>
            </a:r>
            <a:endParaRPr lang="en-US" sz="1400" dirty="0"/>
          </a:p>
        </p:txBody>
      </p:sp>
      <p:sp>
        <p:nvSpPr>
          <p:cNvPr id="11" name="Text 7"/>
          <p:cNvSpPr/>
          <p:nvPr/>
        </p:nvSpPr>
        <p:spPr>
          <a:xfrm>
            <a:off x="5148523" y="1864519"/>
            <a:ext cx="3404957" cy="435769"/>
          </a:xfrm>
          <a:prstGeom prst="rect">
            <a:avLst/>
          </a:prstGeom>
          <a:noFill/>
          <a:ln/>
        </p:spPr>
        <p:txBody>
          <a:bodyPr wrap="square" lIns="0" tIns="0" rIns="0" bIns="0" rtlCol="0" anchor="t"/>
          <a:lstStyle/>
          <a:p>
            <a:pPr algn="l" indent="0" marL="0">
              <a:lnSpc>
                <a:spcPts val="1800"/>
              </a:lnSpc>
              <a:buNone/>
            </a:pPr>
            <a:r>
              <a:rPr lang="en-US" sz="1400" dirty="0">
                <a:solidFill>
                  <a:srgbClr val="374151"/>
                </a:solidFill>
                <a:latin typeface="Inter" pitchFamily="34" charset="0"/>
                <a:ea typeface="Inter" pitchFamily="34" charset="-122"/>
                <a:cs typeface="Inter" pitchFamily="34" charset="-120"/>
              </a:rPr>
              <a:t>Signierte Tokens mit kurzer Gültigkeit für sichere Sessions</a:t>
            </a:r>
            <a:endParaRPr lang="en-US" sz="1400" dirty="0"/>
          </a:p>
        </p:txBody>
      </p:sp>
      <p:pic>
        <p:nvPicPr>
          <p:cNvPr id="12" name="Image 2" descr="preencoded.png">    </p:cNvPr>
          <p:cNvPicPr>
            <a:picLocks noChangeAspect="1"/>
          </p:cNvPicPr>
          <p:nvPr/>
        </p:nvPicPr>
        <p:blipFill>
          <a:blip r:embed="rId3"/>
          <a:stretch>
            <a:fillRect/>
          </a:stretch>
        </p:blipFill>
        <p:spPr>
          <a:xfrm>
            <a:off x="4862773" y="2493169"/>
            <a:ext cx="171450" cy="157163"/>
          </a:xfrm>
          <a:prstGeom prst="rect">
            <a:avLst/>
          </a:prstGeom>
        </p:spPr>
      </p:pic>
      <p:sp>
        <p:nvSpPr>
          <p:cNvPr id="13" name="Text 8"/>
          <p:cNvSpPr/>
          <p:nvPr/>
        </p:nvSpPr>
        <p:spPr>
          <a:xfrm>
            <a:off x="5148523" y="2464594"/>
            <a:ext cx="1692520" cy="207169"/>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Refresh-Strategie</a:t>
            </a:r>
            <a:endParaRPr lang="en-US" sz="1400" dirty="0"/>
          </a:p>
        </p:txBody>
      </p:sp>
      <p:sp>
        <p:nvSpPr>
          <p:cNvPr id="14" name="Text 9"/>
          <p:cNvSpPr/>
          <p:nvPr/>
        </p:nvSpPr>
        <p:spPr>
          <a:xfrm>
            <a:off x="5148523" y="2693194"/>
            <a:ext cx="3231163" cy="435769"/>
          </a:xfrm>
          <a:prstGeom prst="rect">
            <a:avLst/>
          </a:prstGeom>
          <a:noFill/>
          <a:ln/>
        </p:spPr>
        <p:txBody>
          <a:bodyPr wrap="square" lIns="0" tIns="0" rIns="0" bIns="0" rtlCol="0" anchor="t"/>
          <a:lstStyle/>
          <a:p>
            <a:pPr algn="l" indent="0" marL="0">
              <a:lnSpc>
                <a:spcPts val="1800"/>
              </a:lnSpc>
              <a:buNone/>
            </a:pPr>
            <a:r>
              <a:rPr lang="en-US" sz="1400" dirty="0">
                <a:solidFill>
                  <a:srgbClr val="374151"/>
                </a:solidFill>
                <a:latin typeface="Inter" pitchFamily="34" charset="0"/>
                <a:ea typeface="Inter" pitchFamily="34" charset="-122"/>
                <a:cs typeface="Inter" pitchFamily="34" charset="-120"/>
              </a:rPr>
              <a:t>Automatische Token-Erneuerung ohne erneutes Login</a:t>
            </a:r>
            <a:endParaRPr lang="en-US" sz="1400" dirty="0"/>
          </a:p>
        </p:txBody>
      </p:sp>
      <p:pic>
        <p:nvPicPr>
          <p:cNvPr id="15" name="Image 3" descr="preencoded.png">    </p:cNvPr>
          <p:cNvPicPr>
            <a:picLocks noChangeAspect="1"/>
          </p:cNvPicPr>
          <p:nvPr/>
        </p:nvPicPr>
        <p:blipFill>
          <a:blip r:embed="rId4"/>
          <a:stretch>
            <a:fillRect/>
          </a:stretch>
        </p:blipFill>
        <p:spPr>
          <a:xfrm>
            <a:off x="4862773" y="3314700"/>
            <a:ext cx="150019" cy="171450"/>
          </a:xfrm>
          <a:prstGeom prst="rect">
            <a:avLst/>
          </a:prstGeom>
        </p:spPr>
      </p:pic>
      <p:sp>
        <p:nvSpPr>
          <p:cNvPr id="16" name="Text 10"/>
          <p:cNvSpPr/>
          <p:nvPr/>
        </p:nvSpPr>
        <p:spPr>
          <a:xfrm>
            <a:off x="5127092" y="3293269"/>
            <a:ext cx="1794653" cy="207169"/>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Password-Hashing</a:t>
            </a:r>
            <a:endParaRPr lang="en-US" sz="1400" dirty="0"/>
          </a:p>
        </p:txBody>
      </p:sp>
      <p:sp>
        <p:nvSpPr>
          <p:cNvPr id="17" name="Text 11"/>
          <p:cNvSpPr/>
          <p:nvPr/>
        </p:nvSpPr>
        <p:spPr>
          <a:xfrm>
            <a:off x="5127092" y="3521869"/>
            <a:ext cx="2484976" cy="435769"/>
          </a:xfrm>
          <a:prstGeom prst="rect">
            <a:avLst/>
          </a:prstGeom>
          <a:noFill/>
          <a:ln/>
        </p:spPr>
        <p:txBody>
          <a:bodyPr wrap="square" lIns="0" tIns="0" rIns="0" bIns="0" rtlCol="0" anchor="t"/>
          <a:lstStyle/>
          <a:p>
            <a:pPr algn="l" indent="0" marL="0">
              <a:lnSpc>
                <a:spcPts val="1800"/>
              </a:lnSpc>
              <a:buNone/>
            </a:pPr>
            <a:r>
              <a:rPr lang="en-US" sz="1400" dirty="0">
                <a:solidFill>
                  <a:srgbClr val="374151"/>
                </a:solidFill>
                <a:latin typeface="Inter" pitchFamily="34" charset="0"/>
                <a:ea typeface="Inter" pitchFamily="34" charset="-122"/>
                <a:cs typeface="Inter" pitchFamily="34" charset="-120"/>
              </a:rPr>
              <a:t>Bcrypt mit Salt für maximalen Passwortschutz</a:t>
            </a:r>
            <a:endParaRPr lang="en-US" sz="1400" dirty="0"/>
          </a:p>
        </p:txBody>
      </p:sp>
      <p:pic>
        <p:nvPicPr>
          <p:cNvPr id="18" name="Image 4" descr="preencoded.png">    </p:cNvPr>
          <p:cNvPicPr>
            <a:picLocks noChangeAspect="1"/>
          </p:cNvPicPr>
          <p:nvPr/>
        </p:nvPicPr>
        <p:blipFill>
          <a:blip r:embed="rId5"/>
          <a:stretch>
            <a:fillRect/>
          </a:stretch>
        </p:blipFill>
        <p:spPr>
          <a:xfrm>
            <a:off x="4862773" y="4139803"/>
            <a:ext cx="171450" cy="178594"/>
          </a:xfrm>
          <a:prstGeom prst="rect">
            <a:avLst/>
          </a:prstGeom>
        </p:spPr>
      </p:pic>
      <p:sp>
        <p:nvSpPr>
          <p:cNvPr id="19" name="Text 12"/>
          <p:cNvSpPr/>
          <p:nvPr/>
        </p:nvSpPr>
        <p:spPr>
          <a:xfrm>
            <a:off x="5148523" y="4121944"/>
            <a:ext cx="1477202" cy="207169"/>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HTTPS &amp; CORS</a:t>
            </a:r>
            <a:endParaRPr lang="en-US" sz="1400" dirty="0"/>
          </a:p>
        </p:txBody>
      </p:sp>
      <p:sp>
        <p:nvSpPr>
          <p:cNvPr id="20" name="Text 13"/>
          <p:cNvSpPr/>
          <p:nvPr/>
        </p:nvSpPr>
        <p:spPr>
          <a:xfrm>
            <a:off x="5148523" y="4350544"/>
            <a:ext cx="2941060" cy="435769"/>
          </a:xfrm>
          <a:prstGeom prst="rect">
            <a:avLst/>
          </a:prstGeom>
          <a:noFill/>
          <a:ln/>
        </p:spPr>
        <p:txBody>
          <a:bodyPr wrap="square" lIns="0" tIns="0" rIns="0" bIns="0" rtlCol="0" anchor="t"/>
          <a:lstStyle/>
          <a:p>
            <a:pPr algn="l" indent="0" marL="0">
              <a:lnSpc>
                <a:spcPts val="1800"/>
              </a:lnSpc>
              <a:buNone/>
            </a:pPr>
            <a:r>
              <a:rPr lang="en-US" sz="1400" dirty="0">
                <a:solidFill>
                  <a:srgbClr val="374151"/>
                </a:solidFill>
                <a:latin typeface="Inter" pitchFamily="34" charset="0"/>
                <a:ea typeface="Inter" pitchFamily="34" charset="-122"/>
                <a:cs typeface="Inter" pitchFamily="34" charset="-120"/>
              </a:rPr>
              <a:t>Verschlüsselte Kommunikation und Origin-Schutz</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9144000" cy="10051256"/>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10051256"/>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Account-Service</a:t>
            </a:r>
            <a:endParaRPr lang="en-US" sz="2700" dirty="0"/>
          </a:p>
        </p:txBody>
      </p:sp>
      <p:sp>
        <p:nvSpPr>
          <p:cNvPr id="5" name="Shape 2"/>
          <p:cNvSpPr/>
          <p:nvPr/>
        </p:nvSpPr>
        <p:spPr>
          <a:xfrm>
            <a:off x="457200" y="1028700"/>
            <a:ext cx="8229600" cy="5743575"/>
          </a:xfrm>
          <a:prstGeom prst="roundRect">
            <a:avLst>
              <a:gd name="adj" fmla="val 1493"/>
            </a:avLst>
          </a:prstGeom>
          <a:solidFill>
            <a:srgbClr val="1E293B"/>
          </a:solidFill>
          <a:ln/>
          <a:effectLst>
            <a:outerShdw sx="100000" sy="100000" kx="0" ky="0" algn="bl" rotWithShape="0" blurRad="190500" dist="127000" dir="5400000">
              <a:srgbClr val="000000">
                <a:alpha val="10000"/>
              </a:srgbClr>
            </a:outerShdw>
          </a:effectLst>
        </p:spPr>
      </p:sp>
      <p:sp>
        <p:nvSpPr>
          <p:cNvPr id="6" name="Text 3"/>
          <p:cNvSpPr/>
          <p:nvPr/>
        </p:nvSpPr>
        <p:spPr>
          <a:xfrm>
            <a:off x="628650" y="1200150"/>
            <a:ext cx="7972425" cy="5400675"/>
          </a:xfrm>
          <a:prstGeom prst="rect">
            <a:avLst/>
          </a:prstGeom>
          <a:noFill/>
          <a:ln/>
        </p:spPr>
        <p:txBody>
          <a:bodyPr wrap="square" lIns="0" tIns="0" rIns="0" bIns="0" rtlCol="0" anchor="t"/>
          <a:lstStyle/>
          <a:p>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@RestController</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D700"/>
                </a:solidFill>
                <a:latin typeface="ui-monospace" pitchFamily="34" charset="0"/>
                <a:ea typeface="ui-monospace" pitchFamily="34" charset="-122"/>
                <a:cs typeface="ui-monospace" pitchFamily="34" charset="-120"/>
              </a:rPr>
              <a:t>@RequestMapping</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7FFF00"/>
                </a:solidFill>
                <a:latin typeface="ui-monospace" pitchFamily="34" charset="0"/>
                <a:ea typeface="ui-monospace" pitchFamily="34" charset="-122"/>
                <a:cs typeface="ui-monospace" pitchFamily="34" charset="-120"/>
              </a:rPr>
              <a:t>"/api/v1/accounts"</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public class</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AccountController</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private final</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AccountService</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accountService;</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@Autowired</a:t>
            </a:r>
            <a:pPr algn="l" indent="0" marL="0">
              <a:lnSpc>
                <a:spcPts val="1600"/>
              </a:lnSpc>
              <a:buNone/>
            </a:pP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public</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AccountController</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AccountService</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accountService)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this</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.accountService = accountService;</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@GetMapping</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7FFF00"/>
                </a:solidFill>
                <a:latin typeface="ui-monospace" pitchFamily="34" charset="0"/>
                <a:ea typeface="ui-monospace" pitchFamily="34" charset="-122"/>
                <a:cs typeface="ui-monospace" pitchFamily="34" charset="-120"/>
              </a:rPr>
              <a:t>"/{accountId}"</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public</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ResponseEntity</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&lt;</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AccountDTO</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&gt; </a:t>
            </a:r>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getAccount</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PathVariable</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String</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accountId)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AccountDTO</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account = accountService.findById(accountId);</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return</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ResponseEntity</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.ok(account);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@PostMapping</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7FFF00"/>
                </a:solidFill>
                <a:latin typeface="ui-monospace" pitchFamily="34" charset="0"/>
                <a:ea typeface="ui-monospace" pitchFamily="34" charset="-122"/>
                <a:cs typeface="ui-monospace" pitchFamily="34" charset="-120"/>
              </a:rPr>
              <a:t>"/transfer"</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public</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ResponseEntity</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&lt;</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TransactionDTO</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&gt; </a:t>
            </a:r>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transferFunds</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RequestBody</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TransferRequest</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request)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TransactionDTO</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result = accountService.transferFunds(</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request.getSourceAccountId(),</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request.getTargetAccountId(),</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request.getAmount());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return</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ResponseEntity</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.ok(result);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p:txBody>
      </p:sp>
      <p:sp>
        <p:nvSpPr>
          <p:cNvPr id="7" name="Shape 4"/>
          <p:cNvSpPr/>
          <p:nvPr/>
        </p:nvSpPr>
        <p:spPr>
          <a:xfrm>
            <a:off x="457200" y="7000875"/>
            <a:ext cx="8229600" cy="2593181"/>
          </a:xfrm>
          <a:prstGeom prst="roundRect">
            <a:avLst>
              <a:gd name="adj" fmla="val 3306"/>
            </a:avLst>
          </a:prstGeom>
          <a:solidFill>
            <a:srgbClr val="FFFFFF"/>
          </a:solidFill>
          <a:ln/>
          <a:effectLst>
            <a:outerShdw sx="100000" sy="100000" kx="0" ky="0" algn="bl" rotWithShape="0" blurRad="76200" dist="50800" dir="5400000">
              <a:srgbClr val="000000">
                <a:alpha val="10000"/>
              </a:srgbClr>
            </a:outerShdw>
          </a:effectLst>
        </p:spPr>
      </p:sp>
      <p:sp>
        <p:nvSpPr>
          <p:cNvPr id="8" name="Text 5"/>
          <p:cNvSpPr/>
          <p:nvPr/>
        </p:nvSpPr>
        <p:spPr>
          <a:xfrm>
            <a:off x="628650" y="7172325"/>
            <a:ext cx="8675370"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Kernendpunkte</a:t>
            </a:r>
            <a:endParaRPr lang="en-US" sz="1700" dirty="0"/>
          </a:p>
        </p:txBody>
      </p:sp>
      <p:sp>
        <p:nvSpPr>
          <p:cNvPr id="9" name="Shape 6"/>
          <p:cNvSpPr/>
          <p:nvPr/>
        </p:nvSpPr>
        <p:spPr>
          <a:xfrm>
            <a:off x="628650" y="7543800"/>
            <a:ext cx="7886700" cy="371475"/>
          </a:xfrm>
          <a:prstGeom prst="roundRect">
            <a:avLst>
              <a:gd name="adj" fmla="val 0"/>
            </a:avLst>
          </a:prstGeom>
          <a:solidFill>
            <a:srgbClr val="0047AB"/>
          </a:solidFill>
          <a:ln/>
        </p:spPr>
      </p:sp>
      <p:sp>
        <p:nvSpPr>
          <p:cNvPr id="10" name="Text 7"/>
          <p:cNvSpPr/>
          <p:nvPr/>
        </p:nvSpPr>
        <p:spPr>
          <a:xfrm>
            <a:off x="628650" y="7543800"/>
            <a:ext cx="3812787" cy="371475"/>
          </a:xfrm>
          <a:prstGeom prst="rect">
            <a:avLst/>
          </a:prstGeom>
          <a:noFill/>
          <a:ln/>
        </p:spPr>
        <p:txBody>
          <a:bodyPr wrap="square" lIns="85725" tIns="85725" rIns="85725" bIns="85725" rtlCol="0" anchor="ctr"/>
          <a:lstStyle/>
          <a:p>
            <a:pPr algn="l" indent="0" marL="0">
              <a:lnSpc>
                <a:spcPts val="1600"/>
              </a:lnSpc>
              <a:buNone/>
            </a:pPr>
            <a:r>
              <a:rPr lang="en-US" sz="1100" b="1" dirty="0">
                <a:solidFill>
                  <a:srgbClr val="FFFFFF"/>
                </a:solidFill>
                <a:latin typeface="Inter" pitchFamily="34" charset="0"/>
                <a:ea typeface="Inter" pitchFamily="34" charset="-122"/>
                <a:cs typeface="Inter" pitchFamily="34" charset="-120"/>
              </a:rPr>
              <a:t>Endpunkt</a:t>
            </a:r>
            <a:endParaRPr lang="en-US" sz="1100" dirty="0"/>
          </a:p>
        </p:txBody>
      </p:sp>
      <p:sp>
        <p:nvSpPr>
          <p:cNvPr id="11" name="Text 8"/>
          <p:cNvSpPr/>
          <p:nvPr/>
        </p:nvSpPr>
        <p:spPr>
          <a:xfrm>
            <a:off x="4094820" y="7543800"/>
            <a:ext cx="1306311" cy="371475"/>
          </a:xfrm>
          <a:prstGeom prst="rect">
            <a:avLst/>
          </a:prstGeom>
          <a:noFill/>
          <a:ln/>
        </p:spPr>
        <p:txBody>
          <a:bodyPr wrap="square" lIns="85725" tIns="85725" rIns="85725" bIns="85725" rtlCol="0" anchor="ctr"/>
          <a:lstStyle/>
          <a:p>
            <a:pPr algn="l" indent="0" marL="0">
              <a:lnSpc>
                <a:spcPts val="1600"/>
              </a:lnSpc>
              <a:buNone/>
            </a:pPr>
            <a:r>
              <a:rPr lang="en-US" sz="1100" b="1" dirty="0">
                <a:solidFill>
                  <a:srgbClr val="FFFFFF"/>
                </a:solidFill>
                <a:latin typeface="Inter" pitchFamily="34" charset="0"/>
                <a:ea typeface="Inter" pitchFamily="34" charset="-122"/>
                <a:cs typeface="Inter" pitchFamily="34" charset="-120"/>
              </a:rPr>
              <a:t>Methode</a:t>
            </a:r>
            <a:endParaRPr lang="en-US" sz="1100" dirty="0"/>
          </a:p>
        </p:txBody>
      </p:sp>
      <p:sp>
        <p:nvSpPr>
          <p:cNvPr id="12" name="Text 9"/>
          <p:cNvSpPr/>
          <p:nvPr/>
        </p:nvSpPr>
        <p:spPr>
          <a:xfrm>
            <a:off x="5181674" y="7543800"/>
            <a:ext cx="3667043" cy="371475"/>
          </a:xfrm>
          <a:prstGeom prst="rect">
            <a:avLst/>
          </a:prstGeom>
          <a:noFill/>
          <a:ln/>
        </p:spPr>
        <p:txBody>
          <a:bodyPr wrap="square" lIns="85725" tIns="85725" rIns="85725" bIns="85725" rtlCol="0" anchor="ctr"/>
          <a:lstStyle/>
          <a:p>
            <a:pPr algn="l" indent="0" marL="0">
              <a:lnSpc>
                <a:spcPts val="1600"/>
              </a:lnSpc>
              <a:buNone/>
            </a:pPr>
            <a:r>
              <a:rPr lang="en-US" sz="1100" b="1" dirty="0">
                <a:solidFill>
                  <a:srgbClr val="FFFFFF"/>
                </a:solidFill>
                <a:latin typeface="Inter" pitchFamily="34" charset="0"/>
                <a:ea typeface="Inter" pitchFamily="34" charset="-122"/>
                <a:cs typeface="Inter" pitchFamily="34" charset="-120"/>
              </a:rPr>
              <a:t>Beschreibung</a:t>
            </a:r>
            <a:endParaRPr lang="en-US" sz="1100" dirty="0"/>
          </a:p>
        </p:txBody>
      </p:sp>
      <p:sp>
        <p:nvSpPr>
          <p:cNvPr id="13" name="Shape 10"/>
          <p:cNvSpPr/>
          <p:nvPr/>
        </p:nvSpPr>
        <p:spPr>
          <a:xfrm>
            <a:off x="628650" y="8290322"/>
            <a:ext cx="7886700" cy="0"/>
          </a:xfrm>
          <a:prstGeom prst="line">
            <a:avLst/>
          </a:prstGeom>
          <a:noFill/>
          <a:ln w="12700">
            <a:solidFill>
              <a:srgbClr val="E5E7EB"/>
            </a:solidFill>
            <a:prstDash val="solid"/>
          </a:ln>
        </p:spPr>
      </p:sp>
      <p:sp>
        <p:nvSpPr>
          <p:cNvPr id="14" name="Shape 11"/>
          <p:cNvSpPr/>
          <p:nvPr/>
        </p:nvSpPr>
        <p:spPr>
          <a:xfrm>
            <a:off x="628650" y="7915275"/>
            <a:ext cx="3466170" cy="375047"/>
          </a:xfrm>
          <a:prstGeom prst="roundRect">
            <a:avLst>
              <a:gd name="adj" fmla="val 0"/>
            </a:avLst>
          </a:prstGeom>
          <a:solidFill>
            <a:srgbClr val="F9FAFB"/>
          </a:solidFill>
          <a:ln/>
        </p:spPr>
      </p:sp>
      <p:sp>
        <p:nvSpPr>
          <p:cNvPr id="15" name="Text 12"/>
          <p:cNvSpPr/>
          <p:nvPr/>
        </p:nvSpPr>
        <p:spPr>
          <a:xfrm>
            <a:off x="628650" y="7915275"/>
            <a:ext cx="3812787"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ui-monospace" pitchFamily="34" charset="0"/>
                <a:ea typeface="ui-monospace" pitchFamily="34" charset="-122"/>
                <a:cs typeface="ui-monospace" pitchFamily="34" charset="-120"/>
              </a:rPr>
              <a:t>/api/v1/accounts</a:t>
            </a:r>
            <a:endParaRPr lang="en-US" sz="1100" dirty="0"/>
          </a:p>
        </p:txBody>
      </p:sp>
      <p:sp>
        <p:nvSpPr>
          <p:cNvPr id="16" name="Text 13"/>
          <p:cNvSpPr/>
          <p:nvPr/>
        </p:nvSpPr>
        <p:spPr>
          <a:xfrm>
            <a:off x="4094820" y="7915275"/>
            <a:ext cx="1306311"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GET</a:t>
            </a:r>
            <a:endParaRPr lang="en-US" sz="1100" dirty="0"/>
          </a:p>
        </p:txBody>
      </p:sp>
      <p:sp>
        <p:nvSpPr>
          <p:cNvPr id="17" name="Text 14"/>
          <p:cNvSpPr/>
          <p:nvPr/>
        </p:nvSpPr>
        <p:spPr>
          <a:xfrm>
            <a:off x="5181674" y="7915275"/>
            <a:ext cx="3667043"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Alle Konten des Benutzers abrufen</a:t>
            </a:r>
            <a:endParaRPr lang="en-US" sz="1100" dirty="0"/>
          </a:p>
        </p:txBody>
      </p:sp>
      <p:sp>
        <p:nvSpPr>
          <p:cNvPr id="18" name="Shape 15"/>
          <p:cNvSpPr/>
          <p:nvPr/>
        </p:nvSpPr>
        <p:spPr>
          <a:xfrm>
            <a:off x="628650" y="8668941"/>
            <a:ext cx="7886700" cy="0"/>
          </a:xfrm>
          <a:prstGeom prst="line">
            <a:avLst/>
          </a:prstGeom>
          <a:noFill/>
          <a:ln w="12700">
            <a:solidFill>
              <a:srgbClr val="E5E7EB"/>
            </a:solidFill>
            <a:prstDash val="solid"/>
          </a:ln>
        </p:spPr>
      </p:sp>
      <p:sp>
        <p:nvSpPr>
          <p:cNvPr id="19" name="Shape 16"/>
          <p:cNvSpPr/>
          <p:nvPr/>
        </p:nvSpPr>
        <p:spPr>
          <a:xfrm>
            <a:off x="628650" y="8290322"/>
            <a:ext cx="3466170" cy="378619"/>
          </a:xfrm>
          <a:prstGeom prst="roundRect">
            <a:avLst>
              <a:gd name="adj" fmla="val 0"/>
            </a:avLst>
          </a:prstGeom>
          <a:solidFill>
            <a:srgbClr val="F9FAFB"/>
          </a:solidFill>
          <a:ln/>
        </p:spPr>
      </p:sp>
      <p:sp>
        <p:nvSpPr>
          <p:cNvPr id="20" name="Text 17"/>
          <p:cNvSpPr/>
          <p:nvPr/>
        </p:nvSpPr>
        <p:spPr>
          <a:xfrm>
            <a:off x="628650" y="8290322"/>
            <a:ext cx="3812787"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ui-monospace" pitchFamily="34" charset="0"/>
                <a:ea typeface="ui-monospace" pitchFamily="34" charset="-122"/>
                <a:cs typeface="ui-monospace" pitchFamily="34" charset="-120"/>
              </a:rPr>
              <a:t>/api/v1/accounts/{id}</a:t>
            </a:r>
            <a:endParaRPr lang="en-US" sz="1100" dirty="0"/>
          </a:p>
        </p:txBody>
      </p:sp>
      <p:sp>
        <p:nvSpPr>
          <p:cNvPr id="21" name="Text 18"/>
          <p:cNvSpPr/>
          <p:nvPr/>
        </p:nvSpPr>
        <p:spPr>
          <a:xfrm>
            <a:off x="4094820" y="8290322"/>
            <a:ext cx="1306311"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GET</a:t>
            </a:r>
            <a:endParaRPr lang="en-US" sz="1100" dirty="0"/>
          </a:p>
        </p:txBody>
      </p:sp>
      <p:sp>
        <p:nvSpPr>
          <p:cNvPr id="22" name="Text 19"/>
          <p:cNvSpPr/>
          <p:nvPr/>
        </p:nvSpPr>
        <p:spPr>
          <a:xfrm>
            <a:off x="5181674" y="8290322"/>
            <a:ext cx="3667043"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Einzelnes Konto mit Details abrufen</a:t>
            </a:r>
            <a:endParaRPr lang="en-US" sz="1100" dirty="0"/>
          </a:p>
        </p:txBody>
      </p:sp>
      <p:sp>
        <p:nvSpPr>
          <p:cNvPr id="23" name="Shape 20"/>
          <p:cNvSpPr/>
          <p:nvPr/>
        </p:nvSpPr>
        <p:spPr>
          <a:xfrm>
            <a:off x="628650" y="9047559"/>
            <a:ext cx="7886700" cy="0"/>
          </a:xfrm>
          <a:prstGeom prst="line">
            <a:avLst/>
          </a:prstGeom>
          <a:noFill/>
          <a:ln w="12700">
            <a:solidFill>
              <a:srgbClr val="E5E7EB"/>
            </a:solidFill>
            <a:prstDash val="solid"/>
          </a:ln>
        </p:spPr>
      </p:sp>
      <p:sp>
        <p:nvSpPr>
          <p:cNvPr id="24" name="Shape 21"/>
          <p:cNvSpPr/>
          <p:nvPr/>
        </p:nvSpPr>
        <p:spPr>
          <a:xfrm>
            <a:off x="628650" y="8668941"/>
            <a:ext cx="3466170" cy="378619"/>
          </a:xfrm>
          <a:prstGeom prst="roundRect">
            <a:avLst>
              <a:gd name="adj" fmla="val 0"/>
            </a:avLst>
          </a:prstGeom>
          <a:solidFill>
            <a:srgbClr val="F9FAFB"/>
          </a:solidFill>
          <a:ln/>
        </p:spPr>
      </p:sp>
      <p:sp>
        <p:nvSpPr>
          <p:cNvPr id="25" name="Text 22"/>
          <p:cNvSpPr/>
          <p:nvPr/>
        </p:nvSpPr>
        <p:spPr>
          <a:xfrm>
            <a:off x="628650" y="8668941"/>
            <a:ext cx="3812787"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ui-monospace" pitchFamily="34" charset="0"/>
                <a:ea typeface="ui-monospace" pitchFamily="34" charset="-122"/>
                <a:cs typeface="ui-monospace" pitchFamily="34" charset="-120"/>
              </a:rPr>
              <a:t>/api/v1/accounts/transfer</a:t>
            </a:r>
            <a:endParaRPr lang="en-US" sz="1100" dirty="0"/>
          </a:p>
        </p:txBody>
      </p:sp>
      <p:sp>
        <p:nvSpPr>
          <p:cNvPr id="26" name="Text 23"/>
          <p:cNvSpPr/>
          <p:nvPr/>
        </p:nvSpPr>
        <p:spPr>
          <a:xfrm>
            <a:off x="4094820" y="8668941"/>
            <a:ext cx="1306311"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POST</a:t>
            </a:r>
            <a:endParaRPr lang="en-US" sz="1100" dirty="0"/>
          </a:p>
        </p:txBody>
      </p:sp>
      <p:sp>
        <p:nvSpPr>
          <p:cNvPr id="27" name="Text 24"/>
          <p:cNvSpPr/>
          <p:nvPr/>
        </p:nvSpPr>
        <p:spPr>
          <a:xfrm>
            <a:off x="5181674" y="8668941"/>
            <a:ext cx="3667043"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Geldüberweisung zwischen Konten</a:t>
            </a:r>
            <a:endParaRPr lang="en-US" sz="1100" dirty="0"/>
          </a:p>
        </p:txBody>
      </p:sp>
      <p:sp>
        <p:nvSpPr>
          <p:cNvPr id="28" name="Shape 25"/>
          <p:cNvSpPr/>
          <p:nvPr/>
        </p:nvSpPr>
        <p:spPr>
          <a:xfrm rot="10800000">
            <a:off x="628650" y="9047559"/>
            <a:ext cx="3466170" cy="375047"/>
          </a:xfrm>
          <a:prstGeom prst="round1Rect">
            <a:avLst/>
          </a:prstGeom>
          <a:solidFill>
            <a:srgbClr val="F9FAFB"/>
          </a:solidFill>
          <a:ln/>
        </p:spPr>
      </p:sp>
      <p:sp>
        <p:nvSpPr>
          <p:cNvPr id="29" name="Text 26"/>
          <p:cNvSpPr/>
          <p:nvPr/>
        </p:nvSpPr>
        <p:spPr>
          <a:xfrm>
            <a:off x="628650" y="9047559"/>
            <a:ext cx="3812787"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ui-monospace" pitchFamily="34" charset="0"/>
                <a:ea typeface="ui-monospace" pitchFamily="34" charset="-122"/>
                <a:cs typeface="ui-monospace" pitchFamily="34" charset="-120"/>
              </a:rPr>
              <a:t>/api/v1/accounts/transactions</a:t>
            </a:r>
            <a:endParaRPr lang="en-US" sz="1100" dirty="0"/>
          </a:p>
        </p:txBody>
      </p:sp>
      <p:sp>
        <p:nvSpPr>
          <p:cNvPr id="30" name="Text 27"/>
          <p:cNvSpPr/>
          <p:nvPr/>
        </p:nvSpPr>
        <p:spPr>
          <a:xfrm>
            <a:off x="4094820" y="9047559"/>
            <a:ext cx="1306311"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GET</a:t>
            </a:r>
            <a:endParaRPr lang="en-US" sz="1100" dirty="0"/>
          </a:p>
        </p:txBody>
      </p:sp>
      <p:sp>
        <p:nvSpPr>
          <p:cNvPr id="31" name="Text 28"/>
          <p:cNvSpPr/>
          <p:nvPr/>
        </p:nvSpPr>
        <p:spPr>
          <a:xfrm>
            <a:off x="5181674" y="9047559"/>
            <a:ext cx="3667043"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Transaktionshistorie abrufen</a:t>
            </a:r>
            <a:endParaRPr lang="en-US"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9144000" cy="8618934"/>
          </a:xfrm>
          <a:prstGeom prst="roundRect">
            <a:avLst>
              <a:gd name="adj" fmla="val 0"/>
            </a:avLst>
          </a:prstGeom>
          <a:solidFill>
            <a:srgbClr val="FFFFFF"/>
          </a:solidFill>
          <a:ln/>
        </p:spPr>
      </p:sp>
      <p:sp>
        <p:nvSpPr>
          <p:cNvPr id="3" name="Shape 1"/>
          <p:cNvSpPr/>
          <p:nvPr/>
        </p:nvSpPr>
        <p:spPr>
          <a:xfrm>
            <a:off x="0" y="0"/>
            <a:ext cx="9144000" cy="8618934"/>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Frontend-UI mit Angular</a:t>
            </a:r>
            <a:endParaRPr lang="en-US" sz="2700" dirty="0"/>
          </a:p>
        </p:txBody>
      </p:sp>
      <p:pic>
        <p:nvPicPr>
          <p:cNvPr id="5" name="Image 0" descr="preencoded.png">    </p:cNvPr>
          <p:cNvPicPr>
            <a:picLocks noChangeAspect="1"/>
          </p:cNvPicPr>
          <p:nvPr/>
        </p:nvPicPr>
        <p:blipFill>
          <a:blip r:embed="rId1"/>
          <a:stretch>
            <a:fillRect/>
          </a:stretch>
        </p:blipFill>
        <p:spPr>
          <a:xfrm>
            <a:off x="1893094" y="1028700"/>
            <a:ext cx="5357813" cy="4018359"/>
          </a:xfrm>
          <a:prstGeom prst="rect">
            <a:avLst/>
          </a:prstGeom>
          <a:effectLst>
            <a:outerShdw sx="100000" sy="100000" kx="0" ky="0" algn="bl" rotWithShape="0" blurRad="317500" dist="254000" dir="5400000">
              <a:srgbClr val="000000">
                <a:alpha val="10000"/>
              </a:srgbClr>
            </a:outerShdw>
          </a:effectLst>
        </p:spPr>
      </p:pic>
      <p:sp>
        <p:nvSpPr>
          <p:cNvPr id="6" name="Shape 3"/>
          <p:cNvSpPr/>
          <p:nvPr/>
        </p:nvSpPr>
        <p:spPr>
          <a:xfrm>
            <a:off x="457200" y="5332809"/>
            <a:ext cx="2590726" cy="1914525"/>
          </a:xfrm>
          <a:prstGeom prst="roundRect">
            <a:avLst>
              <a:gd name="adj" fmla="val 4478"/>
            </a:avLst>
          </a:prstGeom>
          <a:solidFill>
            <a:srgbClr val="F2F2F2"/>
          </a:solidFill>
          <a:ln/>
          <a:effectLst>
            <a:outerShdw sx="100000" sy="100000" kx="0" ky="0" algn="bl" rotWithShape="0" blurRad="76200" dist="50800" dir="5400000">
              <a:srgbClr val="000000">
                <a:alpha val="10000"/>
              </a:srgbClr>
            </a:outerShdw>
          </a:effectLst>
        </p:spPr>
      </p:sp>
      <p:pic>
        <p:nvPicPr>
          <p:cNvPr id="7" name="Image 1" descr="preencoded.png">    </p:cNvPr>
          <p:cNvPicPr>
            <a:picLocks noChangeAspect="1"/>
          </p:cNvPicPr>
          <p:nvPr/>
        </p:nvPicPr>
        <p:blipFill>
          <a:blip r:embed="rId2"/>
          <a:stretch>
            <a:fillRect/>
          </a:stretch>
        </p:blipFill>
        <p:spPr>
          <a:xfrm>
            <a:off x="1581113" y="5504259"/>
            <a:ext cx="342900" cy="342900"/>
          </a:xfrm>
          <a:prstGeom prst="rect">
            <a:avLst/>
          </a:prstGeom>
        </p:spPr>
      </p:pic>
      <p:sp>
        <p:nvSpPr>
          <p:cNvPr id="8" name="Text 4"/>
          <p:cNvSpPr/>
          <p:nvPr/>
        </p:nvSpPr>
        <p:spPr>
          <a:xfrm>
            <a:off x="516259" y="5961459"/>
            <a:ext cx="2472608" cy="228600"/>
          </a:xfrm>
          <a:prstGeom prst="rect">
            <a:avLst/>
          </a:prstGeom>
          <a:noFill/>
          <a:ln/>
        </p:spPr>
        <p:txBody>
          <a:bodyPr wrap="square" lIns="0" tIns="0" rIns="0" bIns="0" rtlCol="0" anchor="t"/>
          <a:lstStyle/>
          <a:p>
            <a:pPr algn="ctr" indent="0" marL="0">
              <a:lnSpc>
                <a:spcPts val="1800"/>
              </a:lnSpc>
              <a:buNone/>
            </a:pPr>
            <a:r>
              <a:rPr lang="en-US" sz="1400" dirty="0">
                <a:solidFill>
                  <a:srgbClr val="0047AB"/>
                </a:solidFill>
                <a:latin typeface="Inter" pitchFamily="34" charset="0"/>
                <a:ea typeface="Inter" pitchFamily="34" charset="-122"/>
                <a:cs typeface="Inter" pitchFamily="34" charset="-120"/>
              </a:rPr>
              <a:t>Finanzübersicht</a:t>
            </a:r>
            <a:endParaRPr lang="en-US" sz="1400" dirty="0"/>
          </a:p>
        </p:txBody>
      </p:sp>
      <p:sp>
        <p:nvSpPr>
          <p:cNvPr id="9" name="Text 5"/>
          <p:cNvSpPr/>
          <p:nvPr/>
        </p:nvSpPr>
        <p:spPr>
          <a:xfrm>
            <a:off x="585788" y="6275784"/>
            <a:ext cx="2333551" cy="800100"/>
          </a:xfrm>
          <a:prstGeom prst="rect">
            <a:avLst/>
          </a:prstGeom>
          <a:noFill/>
          <a:ln/>
        </p:spPr>
        <p:txBody>
          <a:bodyPr wrap="square" lIns="0" tIns="0" rIns="0" bIns="0" rtlCol="0" anchor="t"/>
          <a:lstStyle/>
          <a:p>
            <a:pPr algn="ctr" indent="0" marL="0">
              <a:lnSpc>
                <a:spcPts val="1600"/>
              </a:lnSpc>
              <a:buNone/>
            </a:pPr>
            <a:r>
              <a:rPr lang="en-US" sz="1100" dirty="0">
                <a:solidFill>
                  <a:srgbClr val="000000"/>
                </a:solidFill>
                <a:latin typeface="Inter" pitchFamily="34" charset="0"/>
                <a:ea typeface="Inter" pitchFamily="34" charset="-122"/>
                <a:cs typeface="Inter" pitchFamily="34" charset="-120"/>
              </a:rPr>
              <a:t>Übersichtliche Darstellung aller Finanzprodukte, Salden und aktueller Transaktionen für optimale finanzielle Kontrolle.</a:t>
            </a:r>
            <a:endParaRPr lang="en-US" sz="1100" dirty="0"/>
          </a:p>
        </p:txBody>
      </p:sp>
      <p:sp>
        <p:nvSpPr>
          <p:cNvPr id="10" name="Shape 6"/>
          <p:cNvSpPr/>
          <p:nvPr/>
        </p:nvSpPr>
        <p:spPr>
          <a:xfrm>
            <a:off x="3276526" y="5332809"/>
            <a:ext cx="2590837" cy="1914525"/>
          </a:xfrm>
          <a:prstGeom prst="roundRect">
            <a:avLst>
              <a:gd name="adj" fmla="val 4478"/>
            </a:avLst>
          </a:prstGeom>
          <a:solidFill>
            <a:srgbClr val="F2F2F2"/>
          </a:solidFill>
          <a:ln/>
          <a:effectLst>
            <a:outerShdw sx="100000" sy="100000" kx="0" ky="0" algn="bl" rotWithShape="0" blurRad="76200" dist="50800" dir="5400000">
              <a:srgbClr val="000000">
                <a:alpha val="10000"/>
              </a:srgbClr>
            </a:outerShdw>
          </a:effectLst>
        </p:spPr>
      </p:sp>
      <p:pic>
        <p:nvPicPr>
          <p:cNvPr id="11" name="Image 2" descr="preencoded.png">    </p:cNvPr>
          <p:cNvPicPr>
            <a:picLocks noChangeAspect="1"/>
          </p:cNvPicPr>
          <p:nvPr/>
        </p:nvPicPr>
        <p:blipFill>
          <a:blip r:embed="rId3"/>
          <a:stretch>
            <a:fillRect/>
          </a:stretch>
        </p:blipFill>
        <p:spPr>
          <a:xfrm>
            <a:off x="4400438" y="5497116"/>
            <a:ext cx="342900" cy="357188"/>
          </a:xfrm>
          <a:prstGeom prst="rect">
            <a:avLst/>
          </a:prstGeom>
        </p:spPr>
      </p:pic>
      <p:sp>
        <p:nvSpPr>
          <p:cNvPr id="12" name="Text 7"/>
          <p:cNvSpPr/>
          <p:nvPr/>
        </p:nvSpPr>
        <p:spPr>
          <a:xfrm>
            <a:off x="3335579" y="5961459"/>
            <a:ext cx="2472731" cy="228600"/>
          </a:xfrm>
          <a:prstGeom prst="rect">
            <a:avLst/>
          </a:prstGeom>
          <a:noFill/>
          <a:ln/>
        </p:spPr>
        <p:txBody>
          <a:bodyPr wrap="square" lIns="0" tIns="0" rIns="0" bIns="0" rtlCol="0" anchor="t"/>
          <a:lstStyle/>
          <a:p>
            <a:pPr algn="ctr" indent="0" marL="0">
              <a:lnSpc>
                <a:spcPts val="1800"/>
              </a:lnSpc>
              <a:buNone/>
            </a:pPr>
            <a:r>
              <a:rPr lang="en-US" sz="1400" dirty="0">
                <a:solidFill>
                  <a:srgbClr val="0047AB"/>
                </a:solidFill>
                <a:latin typeface="Inter" pitchFamily="34" charset="0"/>
                <a:ea typeface="Inter" pitchFamily="34" charset="-122"/>
                <a:cs typeface="Inter" pitchFamily="34" charset="-120"/>
              </a:rPr>
              <a:t>Finanzplanungstools</a:t>
            </a:r>
            <a:endParaRPr lang="en-US" sz="1400" dirty="0"/>
          </a:p>
        </p:txBody>
      </p:sp>
      <p:sp>
        <p:nvSpPr>
          <p:cNvPr id="13" name="Text 8"/>
          <p:cNvSpPr/>
          <p:nvPr/>
        </p:nvSpPr>
        <p:spPr>
          <a:xfrm>
            <a:off x="3405113" y="6275784"/>
            <a:ext cx="2333662" cy="800100"/>
          </a:xfrm>
          <a:prstGeom prst="rect">
            <a:avLst/>
          </a:prstGeom>
          <a:noFill/>
          <a:ln/>
        </p:spPr>
        <p:txBody>
          <a:bodyPr wrap="square" lIns="0" tIns="0" rIns="0" bIns="0" rtlCol="0" anchor="t"/>
          <a:lstStyle/>
          <a:p>
            <a:pPr algn="ctr" indent="0" marL="0">
              <a:lnSpc>
                <a:spcPts val="1600"/>
              </a:lnSpc>
              <a:buNone/>
            </a:pPr>
            <a:r>
              <a:rPr lang="en-US" sz="1100" dirty="0">
                <a:solidFill>
                  <a:srgbClr val="000000"/>
                </a:solidFill>
                <a:latin typeface="Inter" pitchFamily="34" charset="0"/>
                <a:ea typeface="Inter" pitchFamily="34" charset="-122"/>
                <a:cs typeface="Inter" pitchFamily="34" charset="-120"/>
              </a:rPr>
              <a:t>Interaktive Werkzeuge für finanzielle Absicherung mit Echtzeit-Validierung und Simulationsfunktionen.</a:t>
            </a:r>
            <a:endParaRPr lang="en-US" sz="1100" dirty="0"/>
          </a:p>
        </p:txBody>
      </p:sp>
      <p:sp>
        <p:nvSpPr>
          <p:cNvPr id="14" name="Shape 9"/>
          <p:cNvSpPr/>
          <p:nvPr/>
        </p:nvSpPr>
        <p:spPr>
          <a:xfrm>
            <a:off x="6095963" y="5332809"/>
            <a:ext cx="2590726" cy="1914525"/>
          </a:xfrm>
          <a:prstGeom prst="roundRect">
            <a:avLst>
              <a:gd name="adj" fmla="val 4478"/>
            </a:avLst>
          </a:prstGeom>
          <a:solidFill>
            <a:srgbClr val="F2F2F2"/>
          </a:solidFill>
          <a:ln/>
          <a:effectLst>
            <a:outerShdw sx="100000" sy="100000" kx="0" ky="0" algn="bl" rotWithShape="0" blurRad="76200" dist="50800" dir="5400000">
              <a:srgbClr val="000000">
                <a:alpha val="10000"/>
              </a:srgbClr>
            </a:outerShdw>
          </a:effectLst>
        </p:spPr>
      </p:sp>
      <p:pic>
        <p:nvPicPr>
          <p:cNvPr id="15" name="Image 3" descr="preencoded.png">    </p:cNvPr>
          <p:cNvPicPr>
            <a:picLocks noChangeAspect="1"/>
          </p:cNvPicPr>
          <p:nvPr/>
        </p:nvPicPr>
        <p:blipFill>
          <a:blip r:embed="rId4"/>
          <a:stretch>
            <a:fillRect/>
          </a:stretch>
        </p:blipFill>
        <p:spPr>
          <a:xfrm>
            <a:off x="7219876" y="5525691"/>
            <a:ext cx="342900" cy="300038"/>
          </a:xfrm>
          <a:prstGeom prst="rect">
            <a:avLst/>
          </a:prstGeom>
        </p:spPr>
      </p:pic>
      <p:sp>
        <p:nvSpPr>
          <p:cNvPr id="16" name="Text 10"/>
          <p:cNvSpPr/>
          <p:nvPr/>
        </p:nvSpPr>
        <p:spPr>
          <a:xfrm>
            <a:off x="6155022" y="5961459"/>
            <a:ext cx="2472608" cy="228600"/>
          </a:xfrm>
          <a:prstGeom prst="rect">
            <a:avLst/>
          </a:prstGeom>
          <a:noFill/>
          <a:ln/>
        </p:spPr>
        <p:txBody>
          <a:bodyPr wrap="square" lIns="0" tIns="0" rIns="0" bIns="0" rtlCol="0" anchor="t"/>
          <a:lstStyle/>
          <a:p>
            <a:pPr algn="ctr" indent="0" marL="0">
              <a:lnSpc>
                <a:spcPts val="1800"/>
              </a:lnSpc>
              <a:buNone/>
            </a:pPr>
            <a:r>
              <a:rPr lang="en-US" sz="1400" dirty="0">
                <a:solidFill>
                  <a:srgbClr val="0047AB"/>
                </a:solidFill>
                <a:latin typeface="Inter" pitchFamily="34" charset="0"/>
                <a:ea typeface="Inter" pitchFamily="34" charset="-122"/>
                <a:cs typeface="Inter" pitchFamily="34" charset="-120"/>
              </a:rPr>
              <a:t>Finanzanalyse</a:t>
            </a:r>
            <a:endParaRPr lang="en-US" sz="1400" dirty="0"/>
          </a:p>
        </p:txBody>
      </p:sp>
      <p:sp>
        <p:nvSpPr>
          <p:cNvPr id="17" name="Text 11"/>
          <p:cNvSpPr/>
          <p:nvPr/>
        </p:nvSpPr>
        <p:spPr>
          <a:xfrm>
            <a:off x="6224550" y="6275784"/>
            <a:ext cx="2333551" cy="800100"/>
          </a:xfrm>
          <a:prstGeom prst="rect">
            <a:avLst/>
          </a:prstGeom>
          <a:noFill/>
          <a:ln/>
        </p:spPr>
        <p:txBody>
          <a:bodyPr wrap="square" lIns="0" tIns="0" rIns="0" bIns="0" rtlCol="0" anchor="t"/>
          <a:lstStyle/>
          <a:p>
            <a:pPr algn="ctr" indent="0" marL="0">
              <a:lnSpc>
                <a:spcPts val="1600"/>
              </a:lnSpc>
              <a:buNone/>
            </a:pPr>
            <a:r>
              <a:rPr lang="en-US" sz="1100" dirty="0">
                <a:solidFill>
                  <a:srgbClr val="000000"/>
                </a:solidFill>
                <a:latin typeface="Inter" pitchFamily="34" charset="0"/>
                <a:ea typeface="Inter" pitchFamily="34" charset="-122"/>
                <a:cs typeface="Inter" pitchFamily="34" charset="-120"/>
              </a:rPr>
              <a:t>Umfassende visuelle Darstellung der finanziellen Entwicklung mit Prognosen und personalisierten Empfehlungen.</a:t>
            </a:r>
            <a:endParaRPr lang="en-US" sz="1100" dirty="0"/>
          </a:p>
        </p:txBody>
      </p:sp>
      <p:sp>
        <p:nvSpPr>
          <p:cNvPr id="18" name="Shape 12"/>
          <p:cNvSpPr/>
          <p:nvPr/>
        </p:nvSpPr>
        <p:spPr>
          <a:xfrm>
            <a:off x="457200" y="7533084"/>
            <a:ext cx="8229600" cy="628650"/>
          </a:xfrm>
          <a:prstGeom prst="roundRect">
            <a:avLst>
              <a:gd name="adj" fmla="val 13636"/>
            </a:avLst>
          </a:prstGeom>
          <a:solidFill>
            <a:srgbClr val="0047AB">
              <a:alpha val="5000"/>
            </a:srgbClr>
          </a:solidFill>
          <a:ln/>
        </p:spPr>
      </p:sp>
      <p:pic>
        <p:nvPicPr>
          <p:cNvPr id="19" name="Image 4" descr="preencoded.png">    </p:cNvPr>
          <p:cNvPicPr>
            <a:picLocks noChangeAspect="1"/>
          </p:cNvPicPr>
          <p:nvPr/>
        </p:nvPicPr>
        <p:blipFill>
          <a:blip r:embed="rId5"/>
          <a:stretch>
            <a:fillRect/>
          </a:stretch>
        </p:blipFill>
        <p:spPr>
          <a:xfrm>
            <a:off x="571500" y="7736681"/>
            <a:ext cx="214313" cy="221456"/>
          </a:xfrm>
          <a:prstGeom prst="rect">
            <a:avLst/>
          </a:prstGeom>
        </p:spPr>
      </p:pic>
      <p:sp>
        <p:nvSpPr>
          <p:cNvPr id="20" name="Text 13"/>
          <p:cNvSpPr/>
          <p:nvPr/>
        </p:nvSpPr>
        <p:spPr>
          <a:xfrm>
            <a:off x="900113" y="7647384"/>
            <a:ext cx="7758113" cy="400050"/>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Das UI wurde mit Angular, TypeScript und SASS entwickelt, mit Fokus auf schnelle Datentransaktionen, Responsive Design und Barrierefreiheit.</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9144000" cy="6086475"/>
          </a:xfrm>
          <a:prstGeom prst="roundRect">
            <a:avLst>
              <a:gd name="adj" fmla="val 0"/>
            </a:avLst>
          </a:prstGeom>
          <a:solidFill>
            <a:srgbClr val="FFFFFF"/>
          </a:solidFill>
          <a:ln/>
        </p:spPr>
      </p:sp>
      <p:sp>
        <p:nvSpPr>
          <p:cNvPr id="3" name="Shape 1"/>
          <p:cNvSpPr/>
          <p:nvPr/>
        </p:nvSpPr>
        <p:spPr>
          <a:xfrm>
            <a:off x="0" y="0"/>
            <a:ext cx="9144000" cy="6086475"/>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Frontend-Monitoring &amp; Logs</a:t>
            </a:r>
            <a:endParaRPr lang="en-US" sz="2700" dirty="0"/>
          </a:p>
        </p:txBody>
      </p:sp>
      <p:sp>
        <p:nvSpPr>
          <p:cNvPr id="5" name="Shape 3"/>
          <p:cNvSpPr/>
          <p:nvPr/>
        </p:nvSpPr>
        <p:spPr>
          <a:xfrm>
            <a:off x="457200" y="1028700"/>
            <a:ext cx="3943350" cy="2543175"/>
          </a:xfrm>
          <a:prstGeom prst="roundRect">
            <a:avLst>
              <a:gd name="adj" fmla="val 3371"/>
            </a:avLst>
          </a:prstGeom>
          <a:solidFill>
            <a:srgbClr val="F7F7F7"/>
          </a:solidFill>
          <a:ln/>
          <a:effectLst>
            <a:outerShdw sx="100000" sy="100000" kx="0" ky="0" algn="bl" rotWithShape="0" blurRad="190500" dist="127000" dir="5400000">
              <a:srgbClr val="000000">
                <a:alpha val="10000"/>
              </a:srgbClr>
            </a:outerShdw>
          </a:effectLst>
        </p:spPr>
      </p:sp>
      <p:sp>
        <p:nvSpPr>
          <p:cNvPr id="6" name="Text 4"/>
          <p:cNvSpPr/>
          <p:nvPr/>
        </p:nvSpPr>
        <p:spPr>
          <a:xfrm>
            <a:off x="628650" y="1200150"/>
            <a:ext cx="3960495" cy="228600"/>
          </a:xfrm>
          <a:prstGeom prst="rect">
            <a:avLst/>
          </a:prstGeom>
          <a:noFill/>
          <a:ln/>
        </p:spPr>
        <p:txBody>
          <a:bodyPr wrap="square" lIns="0" tIns="0" rIns="0" bIns="0" rtlCol="0" anchor="t"/>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Monitoring-Strategie</a:t>
            </a:r>
            <a:endParaRPr lang="en-US" sz="1400" dirty="0"/>
          </a:p>
        </p:txBody>
      </p:sp>
      <p:pic>
        <p:nvPicPr>
          <p:cNvPr id="7" name="Image 0" descr="preencoded.png">    </p:cNvPr>
          <p:cNvPicPr>
            <a:picLocks noChangeAspect="1"/>
          </p:cNvPicPr>
          <p:nvPr/>
        </p:nvPicPr>
        <p:blipFill>
          <a:blip r:embed="rId1"/>
          <a:stretch>
            <a:fillRect/>
          </a:stretch>
        </p:blipFill>
        <p:spPr>
          <a:xfrm>
            <a:off x="628650" y="1600200"/>
            <a:ext cx="114300" cy="114300"/>
          </a:xfrm>
          <a:prstGeom prst="rect">
            <a:avLst/>
          </a:prstGeom>
        </p:spPr>
      </p:pic>
      <p:sp>
        <p:nvSpPr>
          <p:cNvPr id="8" name="Text 5"/>
          <p:cNvSpPr/>
          <p:nvPr/>
        </p:nvSpPr>
        <p:spPr>
          <a:xfrm>
            <a:off x="828675" y="1543050"/>
            <a:ext cx="3200221" cy="200025"/>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Echtzeit-Überwachung mit ELK Stack &amp; Grafana</a:t>
            </a:r>
            <a:endParaRPr lang="en-US" sz="1000" dirty="0"/>
          </a:p>
        </p:txBody>
      </p:sp>
      <p:pic>
        <p:nvPicPr>
          <p:cNvPr id="9" name="Image 1" descr="preencoded.png">    </p:cNvPr>
          <p:cNvPicPr>
            <a:picLocks noChangeAspect="1"/>
          </p:cNvPicPr>
          <p:nvPr/>
        </p:nvPicPr>
        <p:blipFill>
          <a:blip r:embed="rId2"/>
          <a:stretch>
            <a:fillRect/>
          </a:stretch>
        </p:blipFill>
        <p:spPr>
          <a:xfrm>
            <a:off x="628650" y="1885950"/>
            <a:ext cx="114300" cy="114300"/>
          </a:xfrm>
          <a:prstGeom prst="rect">
            <a:avLst/>
          </a:prstGeom>
        </p:spPr>
      </p:pic>
      <p:sp>
        <p:nvSpPr>
          <p:cNvPr id="10" name="Text 6"/>
          <p:cNvSpPr/>
          <p:nvPr/>
        </p:nvSpPr>
        <p:spPr>
          <a:xfrm>
            <a:off x="828675" y="1828800"/>
            <a:ext cx="3477578" cy="400050"/>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Custom Angular-Performance-Metriken für hohe Transaktionsgeschwindigkeit</a:t>
            </a:r>
            <a:endParaRPr lang="en-US" sz="1000" dirty="0"/>
          </a:p>
        </p:txBody>
      </p:sp>
      <p:pic>
        <p:nvPicPr>
          <p:cNvPr id="11" name="Image 2" descr="preencoded.png">    </p:cNvPr>
          <p:cNvPicPr>
            <a:picLocks noChangeAspect="1"/>
          </p:cNvPicPr>
          <p:nvPr/>
        </p:nvPicPr>
        <p:blipFill>
          <a:blip r:embed="rId3"/>
          <a:stretch>
            <a:fillRect/>
          </a:stretch>
        </p:blipFill>
        <p:spPr>
          <a:xfrm>
            <a:off x="628650" y="2371725"/>
            <a:ext cx="114300" cy="114300"/>
          </a:xfrm>
          <a:prstGeom prst="rect">
            <a:avLst/>
          </a:prstGeom>
        </p:spPr>
      </p:pic>
      <p:sp>
        <p:nvSpPr>
          <p:cNvPr id="12" name="Text 7"/>
          <p:cNvSpPr/>
          <p:nvPr/>
        </p:nvSpPr>
        <p:spPr>
          <a:xfrm>
            <a:off x="828675" y="2314575"/>
            <a:ext cx="3477578" cy="400050"/>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AWS CloudWatch Integration für Frontend-Überwachung</a:t>
            </a:r>
            <a:endParaRPr lang="en-US" sz="1000" dirty="0"/>
          </a:p>
        </p:txBody>
      </p:sp>
      <p:pic>
        <p:nvPicPr>
          <p:cNvPr id="13" name="Image 3" descr="preencoded.png">    </p:cNvPr>
          <p:cNvPicPr>
            <a:picLocks noChangeAspect="1"/>
          </p:cNvPicPr>
          <p:nvPr/>
        </p:nvPicPr>
        <p:blipFill>
          <a:blip r:embed="rId4"/>
          <a:stretch>
            <a:fillRect/>
          </a:stretch>
        </p:blipFill>
        <p:spPr>
          <a:xfrm>
            <a:off x="628650" y="2857500"/>
            <a:ext cx="114300" cy="114300"/>
          </a:xfrm>
          <a:prstGeom prst="rect">
            <a:avLst/>
          </a:prstGeom>
        </p:spPr>
      </p:pic>
      <p:sp>
        <p:nvSpPr>
          <p:cNvPr id="14" name="Text 8"/>
          <p:cNvSpPr/>
          <p:nvPr/>
        </p:nvSpPr>
        <p:spPr>
          <a:xfrm>
            <a:off x="828675" y="2800350"/>
            <a:ext cx="3477578" cy="400050"/>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Benutzerfehler-Tracking mit anonymisierten Session-Replays</a:t>
            </a:r>
            <a:endParaRPr lang="en-US" sz="1000" dirty="0"/>
          </a:p>
        </p:txBody>
      </p:sp>
      <p:sp>
        <p:nvSpPr>
          <p:cNvPr id="15" name="Shape 9"/>
          <p:cNvSpPr/>
          <p:nvPr/>
        </p:nvSpPr>
        <p:spPr>
          <a:xfrm>
            <a:off x="4743450" y="1028700"/>
            <a:ext cx="3943350" cy="2543175"/>
          </a:xfrm>
          <a:prstGeom prst="roundRect">
            <a:avLst>
              <a:gd name="adj" fmla="val 3371"/>
            </a:avLst>
          </a:prstGeom>
          <a:solidFill>
            <a:srgbClr val="F7F7F7"/>
          </a:solidFill>
          <a:ln/>
          <a:effectLst>
            <a:outerShdw sx="100000" sy="100000" kx="0" ky="0" algn="bl" rotWithShape="0" blurRad="190500" dist="127000" dir="5400000">
              <a:srgbClr val="000000">
                <a:alpha val="10000"/>
              </a:srgbClr>
            </a:outerShdw>
          </a:effectLst>
        </p:spPr>
      </p:sp>
      <p:sp>
        <p:nvSpPr>
          <p:cNvPr id="16" name="Text 10"/>
          <p:cNvSpPr/>
          <p:nvPr/>
        </p:nvSpPr>
        <p:spPr>
          <a:xfrm>
            <a:off x="4914900" y="1200150"/>
            <a:ext cx="3960495" cy="228600"/>
          </a:xfrm>
          <a:prstGeom prst="rect">
            <a:avLst/>
          </a:prstGeom>
          <a:noFill/>
          <a:ln/>
        </p:spPr>
        <p:txBody>
          <a:bodyPr wrap="square" lIns="0" tIns="0" rIns="0" bIns="0" rtlCol="0" anchor="t"/>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Log-Management</a:t>
            </a:r>
            <a:endParaRPr lang="en-US" sz="1400" dirty="0"/>
          </a:p>
        </p:txBody>
      </p:sp>
      <p:pic>
        <p:nvPicPr>
          <p:cNvPr id="17" name="Image 4" descr="preencoded.png">    </p:cNvPr>
          <p:cNvPicPr>
            <a:picLocks noChangeAspect="1"/>
          </p:cNvPicPr>
          <p:nvPr/>
        </p:nvPicPr>
        <p:blipFill>
          <a:blip r:embed="rId5"/>
          <a:stretch>
            <a:fillRect/>
          </a:stretch>
        </p:blipFill>
        <p:spPr>
          <a:xfrm>
            <a:off x="4914900" y="1600200"/>
            <a:ext cx="114300" cy="114300"/>
          </a:xfrm>
          <a:prstGeom prst="rect">
            <a:avLst/>
          </a:prstGeom>
        </p:spPr>
      </p:pic>
      <p:sp>
        <p:nvSpPr>
          <p:cNvPr id="18" name="Text 11"/>
          <p:cNvSpPr/>
          <p:nvPr/>
        </p:nvSpPr>
        <p:spPr>
          <a:xfrm>
            <a:off x="5114925" y="1543050"/>
            <a:ext cx="3477578" cy="400050"/>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Strukturierte JSON-Logs mit Korrelations-IDs für Request-Tracking</a:t>
            </a:r>
            <a:endParaRPr lang="en-US" sz="1000" dirty="0"/>
          </a:p>
        </p:txBody>
      </p:sp>
      <p:pic>
        <p:nvPicPr>
          <p:cNvPr id="19" name="Image 5" descr="preencoded.png">    </p:cNvPr>
          <p:cNvPicPr>
            <a:picLocks noChangeAspect="1"/>
          </p:cNvPicPr>
          <p:nvPr/>
        </p:nvPicPr>
        <p:blipFill>
          <a:blip r:embed="rId6"/>
          <a:stretch>
            <a:fillRect/>
          </a:stretch>
        </p:blipFill>
        <p:spPr>
          <a:xfrm>
            <a:off x="4914900" y="2085975"/>
            <a:ext cx="114300" cy="114300"/>
          </a:xfrm>
          <a:prstGeom prst="rect">
            <a:avLst/>
          </a:prstGeom>
        </p:spPr>
      </p:pic>
      <p:sp>
        <p:nvSpPr>
          <p:cNvPr id="20" name="Text 12"/>
          <p:cNvSpPr/>
          <p:nvPr/>
        </p:nvSpPr>
        <p:spPr>
          <a:xfrm>
            <a:off x="5114925" y="2028825"/>
            <a:ext cx="3477578" cy="400050"/>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Angular Error Interceptors für zentralisierte Fehlerbehandlung</a:t>
            </a:r>
            <a:endParaRPr lang="en-US" sz="1000" dirty="0"/>
          </a:p>
        </p:txBody>
      </p:sp>
      <p:pic>
        <p:nvPicPr>
          <p:cNvPr id="21" name="Image 6" descr="preencoded.png">    </p:cNvPr>
          <p:cNvPicPr>
            <a:picLocks noChangeAspect="1"/>
          </p:cNvPicPr>
          <p:nvPr/>
        </p:nvPicPr>
        <p:blipFill>
          <a:blip r:embed="rId7"/>
          <a:stretch>
            <a:fillRect/>
          </a:stretch>
        </p:blipFill>
        <p:spPr>
          <a:xfrm>
            <a:off x="4914900" y="2571750"/>
            <a:ext cx="114300" cy="114300"/>
          </a:xfrm>
          <a:prstGeom prst="rect">
            <a:avLst/>
          </a:prstGeom>
        </p:spPr>
      </p:pic>
      <p:sp>
        <p:nvSpPr>
          <p:cNvPr id="22" name="Text 13"/>
          <p:cNvSpPr/>
          <p:nvPr/>
        </p:nvSpPr>
        <p:spPr>
          <a:xfrm>
            <a:off x="5114925" y="2514600"/>
            <a:ext cx="3477578" cy="400050"/>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Automatische Alarmierung bei kritischen Frontend-Problemen</a:t>
            </a:r>
            <a:endParaRPr lang="en-US" sz="1000" dirty="0"/>
          </a:p>
        </p:txBody>
      </p:sp>
      <p:pic>
        <p:nvPicPr>
          <p:cNvPr id="23" name="Image 7" descr="preencoded.png">    </p:cNvPr>
          <p:cNvPicPr>
            <a:picLocks noChangeAspect="1"/>
          </p:cNvPicPr>
          <p:nvPr/>
        </p:nvPicPr>
        <p:blipFill>
          <a:blip r:embed="rId8"/>
          <a:stretch>
            <a:fillRect/>
          </a:stretch>
        </p:blipFill>
        <p:spPr>
          <a:xfrm>
            <a:off x="4914900" y="3057525"/>
            <a:ext cx="114300" cy="114300"/>
          </a:xfrm>
          <a:prstGeom prst="rect">
            <a:avLst/>
          </a:prstGeom>
        </p:spPr>
      </p:pic>
      <p:sp>
        <p:nvSpPr>
          <p:cNvPr id="24" name="Text 14"/>
          <p:cNvSpPr/>
          <p:nvPr/>
        </p:nvSpPr>
        <p:spPr>
          <a:xfrm>
            <a:off x="5114925" y="3000375"/>
            <a:ext cx="3477578" cy="400050"/>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DSGVO-konforme Anwendungslogs ohne sensible Kundendaten</a:t>
            </a:r>
            <a:endParaRPr lang="en-US" sz="1000" dirty="0"/>
          </a:p>
        </p:txBody>
      </p:sp>
      <p:sp>
        <p:nvSpPr>
          <p:cNvPr id="25" name="Shape 15"/>
          <p:cNvSpPr/>
          <p:nvPr/>
        </p:nvSpPr>
        <p:spPr>
          <a:xfrm>
            <a:off x="457200" y="3857625"/>
            <a:ext cx="8229600" cy="857250"/>
          </a:xfrm>
          <a:prstGeom prst="roundRect">
            <a:avLst>
              <a:gd name="adj" fmla="val 10000"/>
            </a:avLst>
          </a:prstGeom>
          <a:solidFill>
            <a:srgbClr val="F2F9FF"/>
          </a:solidFill>
          <a:ln/>
          <a:effectLst>
            <a:outerShdw sx="100000" sy="100000" kx="0" ky="0" algn="bl" rotWithShape="0" blurRad="76200" dist="50800" dir="5400000">
              <a:srgbClr val="000000">
                <a:alpha val="10000"/>
              </a:srgbClr>
            </a:outerShdw>
          </a:effectLst>
        </p:spPr>
      </p:sp>
      <p:sp>
        <p:nvSpPr>
          <p:cNvPr id="26" name="Text 16"/>
          <p:cNvSpPr/>
          <p:nvPr/>
        </p:nvSpPr>
        <p:spPr>
          <a:xfrm>
            <a:off x="628650" y="4029075"/>
            <a:ext cx="8675370" cy="228600"/>
          </a:xfrm>
          <a:prstGeom prst="rect">
            <a:avLst/>
          </a:prstGeom>
          <a:noFill/>
          <a:ln/>
        </p:spPr>
        <p:txBody>
          <a:bodyPr wrap="square" lIns="0" tIns="0" rIns="0" bIns="0" rtlCol="0" anchor="t"/>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Implementiertes Monitoring-Dashboard</a:t>
            </a:r>
            <a:endParaRPr lang="en-US" sz="1400" dirty="0"/>
          </a:p>
        </p:txBody>
      </p:sp>
      <p:pic>
        <p:nvPicPr>
          <p:cNvPr id="27" name="Image 8" descr="preencoded.png">    </p:cNvPr>
          <p:cNvPicPr>
            <a:picLocks noChangeAspect="1"/>
          </p:cNvPicPr>
          <p:nvPr/>
        </p:nvPicPr>
        <p:blipFill>
          <a:blip r:embed="rId9"/>
          <a:stretch>
            <a:fillRect/>
          </a:stretch>
        </p:blipFill>
        <p:spPr>
          <a:xfrm>
            <a:off x="2071688" y="4371975"/>
            <a:ext cx="5000625" cy="171450"/>
          </a:xfrm>
          <a:prstGeom prst="rect">
            <a:avLst/>
          </a:prstGeom>
          <a:effectLst>
            <a:outerShdw sx="100000" sy="100000" kx="0" ky="0" algn="bl" rotWithShape="0" blurRad="76200" dist="50800" dir="5400000">
              <a:srgbClr val="000000">
                <a:alpha val="10000"/>
              </a:srgbClr>
            </a:outerShdw>
          </a:effectLst>
        </p:spPr>
      </p:pic>
      <p:sp>
        <p:nvSpPr>
          <p:cNvPr id="28" name="Shape 17"/>
          <p:cNvSpPr/>
          <p:nvPr/>
        </p:nvSpPr>
        <p:spPr>
          <a:xfrm>
            <a:off x="457200" y="5000625"/>
            <a:ext cx="8229600" cy="628650"/>
          </a:xfrm>
          <a:prstGeom prst="roundRect">
            <a:avLst>
              <a:gd name="adj" fmla="val 13636"/>
            </a:avLst>
          </a:prstGeom>
          <a:solidFill>
            <a:srgbClr val="0047AB">
              <a:alpha val="5000"/>
            </a:srgbClr>
          </a:solidFill>
          <a:ln/>
        </p:spPr>
      </p:sp>
      <p:pic>
        <p:nvPicPr>
          <p:cNvPr id="29" name="Image 9" descr="preencoded.png">    </p:cNvPr>
          <p:cNvPicPr>
            <a:picLocks noChangeAspect="1"/>
          </p:cNvPicPr>
          <p:nvPr/>
        </p:nvPicPr>
        <p:blipFill>
          <a:blip r:embed="rId10"/>
          <a:stretch>
            <a:fillRect/>
          </a:stretch>
        </p:blipFill>
        <p:spPr>
          <a:xfrm>
            <a:off x="571500" y="5204222"/>
            <a:ext cx="160734" cy="221456"/>
          </a:xfrm>
          <a:prstGeom prst="rect">
            <a:avLst/>
          </a:prstGeom>
        </p:spPr>
      </p:pic>
      <p:sp>
        <p:nvSpPr>
          <p:cNvPr id="30" name="Text 18"/>
          <p:cNvSpPr/>
          <p:nvPr/>
        </p:nvSpPr>
        <p:spPr>
          <a:xfrm>
            <a:off x="846534" y="5114925"/>
            <a:ext cx="7811691" cy="400050"/>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Durch die Integration von Frontend-Logs mit CloudWatch und ELK Stack werden Probleme im Bruchteil einer Sekunde erkannt, was die bei Vinlivt erforderliche Transaktionsgeschwindigkeit unterstützt.</a:t>
            </a:r>
            <a:endParaRPr lang="en-US"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9144000" cy="6000750"/>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6000750"/>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Live-Demo – Login</a:t>
            </a:r>
            <a:endParaRPr lang="en-US" sz="2700" dirty="0"/>
          </a:p>
        </p:txBody>
      </p:sp>
      <p:pic>
        <p:nvPicPr>
          <p:cNvPr id="5" name="Image 1" descr="preencoded.png">    </p:cNvPr>
          <p:cNvPicPr>
            <a:picLocks noChangeAspect="1"/>
          </p:cNvPicPr>
          <p:nvPr/>
        </p:nvPicPr>
        <p:blipFill>
          <a:blip r:embed="rId2"/>
          <a:stretch>
            <a:fillRect/>
          </a:stretch>
        </p:blipFill>
        <p:spPr>
          <a:xfrm>
            <a:off x="457200" y="2310780"/>
            <a:ext cx="2600883" cy="1950579"/>
          </a:xfrm>
          <a:prstGeom prst="rect">
            <a:avLst/>
          </a:prstGeom>
          <a:effectLst>
            <a:outerShdw sx="100000" sy="100000" kx="0" ky="0" algn="bl" rotWithShape="0" blurRad="190500" dist="127000" dir="5400000">
              <a:srgbClr val="000000">
                <a:alpha val="10000"/>
              </a:srgbClr>
            </a:outerShdw>
          </a:effectLst>
        </p:spPr>
      </p:pic>
      <p:sp>
        <p:nvSpPr>
          <p:cNvPr id="6" name="Shape 2"/>
          <p:cNvSpPr/>
          <p:nvPr/>
        </p:nvSpPr>
        <p:spPr>
          <a:xfrm>
            <a:off x="3400983" y="1028700"/>
            <a:ext cx="5285817" cy="4514850"/>
          </a:xfrm>
          <a:prstGeom prst="roundRect">
            <a:avLst>
              <a:gd name="adj" fmla="val 1899"/>
            </a:avLst>
          </a:prstGeom>
          <a:solidFill>
            <a:srgbClr val="FFFFFF"/>
          </a:solidFill>
          <a:ln/>
          <a:effectLst>
            <a:outerShdw sx="100000" sy="100000" kx="0" ky="0" algn="bl" rotWithShape="0" blurRad="190500" dist="127000" dir="5400000">
              <a:srgbClr val="000000">
                <a:alpha val="10000"/>
              </a:srgbClr>
            </a:outerShdw>
          </a:effectLst>
        </p:spPr>
      </p:sp>
      <p:sp>
        <p:nvSpPr>
          <p:cNvPr id="7" name="Text 3"/>
          <p:cNvSpPr/>
          <p:nvPr/>
        </p:nvSpPr>
        <p:spPr>
          <a:xfrm>
            <a:off x="3629583" y="1257300"/>
            <a:ext cx="5311479"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Authentifizierungs-Flow</a:t>
            </a:r>
            <a:endParaRPr lang="en-US" sz="1700" dirty="0"/>
          </a:p>
        </p:txBody>
      </p:sp>
      <p:sp>
        <p:nvSpPr>
          <p:cNvPr id="8" name="Shape 4"/>
          <p:cNvSpPr/>
          <p:nvPr/>
        </p:nvSpPr>
        <p:spPr>
          <a:xfrm>
            <a:off x="3629583" y="2100263"/>
            <a:ext cx="1644960" cy="1143000"/>
          </a:xfrm>
          <a:prstGeom prst="roundRect">
            <a:avLst>
              <a:gd name="adj" fmla="val 5000"/>
            </a:avLst>
          </a:prstGeom>
          <a:solidFill>
            <a:srgbClr val="0047AB">
              <a:alpha val="10000"/>
            </a:srgbClr>
          </a:solidFill>
          <a:ln/>
        </p:spPr>
      </p:sp>
      <p:sp>
        <p:nvSpPr>
          <p:cNvPr id="9" name="Text 5"/>
          <p:cNvSpPr/>
          <p:nvPr/>
        </p:nvSpPr>
        <p:spPr>
          <a:xfrm>
            <a:off x="3951052" y="2214563"/>
            <a:ext cx="1269651" cy="4572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1. Anmeldedaten</a:t>
            </a:r>
            <a:endParaRPr lang="en-US" sz="1400" dirty="0"/>
          </a:p>
        </p:txBody>
      </p:sp>
      <p:pic>
        <p:nvPicPr>
          <p:cNvPr id="10" name="Image 2" descr="preencoded.png">    </p:cNvPr>
          <p:cNvPicPr>
            <a:picLocks noChangeAspect="1"/>
          </p:cNvPicPr>
          <p:nvPr/>
        </p:nvPicPr>
        <p:blipFill>
          <a:blip r:embed="rId3"/>
          <a:stretch>
            <a:fillRect/>
          </a:stretch>
        </p:blipFill>
        <p:spPr>
          <a:xfrm>
            <a:off x="3743883" y="2357438"/>
            <a:ext cx="150019" cy="171450"/>
          </a:xfrm>
          <a:prstGeom prst="rect">
            <a:avLst/>
          </a:prstGeom>
        </p:spPr>
      </p:pic>
      <p:sp>
        <p:nvSpPr>
          <p:cNvPr id="11" name="Text 6"/>
          <p:cNvSpPr/>
          <p:nvPr/>
        </p:nvSpPr>
        <p:spPr>
          <a:xfrm>
            <a:off x="3743883" y="2728913"/>
            <a:ext cx="1487178"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Benutzer gibt E-Mail und Passwort ein</a:t>
            </a:r>
            <a:endParaRPr lang="en-US" sz="1100" dirty="0"/>
          </a:p>
        </p:txBody>
      </p:sp>
      <p:pic>
        <p:nvPicPr>
          <p:cNvPr id="12" name="Image 3" descr="preencoded.png">    </p:cNvPr>
          <p:cNvPicPr>
            <a:picLocks noChangeAspect="1"/>
          </p:cNvPicPr>
          <p:nvPr/>
        </p:nvPicPr>
        <p:blipFill>
          <a:blip r:embed="rId4"/>
          <a:stretch>
            <a:fillRect/>
          </a:stretch>
        </p:blipFill>
        <p:spPr>
          <a:xfrm>
            <a:off x="5388843" y="2549604"/>
            <a:ext cx="225028" cy="244316"/>
          </a:xfrm>
          <a:prstGeom prst="rect">
            <a:avLst/>
          </a:prstGeom>
        </p:spPr>
      </p:pic>
      <p:sp>
        <p:nvSpPr>
          <p:cNvPr id="13" name="Shape 7"/>
          <p:cNvSpPr/>
          <p:nvPr/>
        </p:nvSpPr>
        <p:spPr>
          <a:xfrm>
            <a:off x="5728171" y="1685925"/>
            <a:ext cx="961504" cy="1971675"/>
          </a:xfrm>
          <a:prstGeom prst="roundRect">
            <a:avLst>
              <a:gd name="adj" fmla="val 5944"/>
            </a:avLst>
          </a:prstGeom>
          <a:solidFill>
            <a:srgbClr val="0047AB">
              <a:alpha val="10000"/>
            </a:srgbClr>
          </a:solidFill>
          <a:ln/>
        </p:spPr>
      </p:sp>
      <p:sp>
        <p:nvSpPr>
          <p:cNvPr id="14" name="Text 8"/>
          <p:cNvSpPr/>
          <p:nvPr/>
        </p:nvSpPr>
        <p:spPr>
          <a:xfrm>
            <a:off x="6071071" y="1800225"/>
            <a:ext cx="529519" cy="6858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2. JWT-Token</a:t>
            </a:r>
            <a:endParaRPr lang="en-US" sz="1400" dirty="0"/>
          </a:p>
        </p:txBody>
      </p:sp>
      <p:pic>
        <p:nvPicPr>
          <p:cNvPr id="15" name="Image 4" descr="preencoded.png">    </p:cNvPr>
          <p:cNvPicPr>
            <a:picLocks noChangeAspect="1"/>
          </p:cNvPicPr>
          <p:nvPr/>
        </p:nvPicPr>
        <p:blipFill>
          <a:blip r:embed="rId5"/>
          <a:stretch>
            <a:fillRect/>
          </a:stretch>
        </p:blipFill>
        <p:spPr>
          <a:xfrm>
            <a:off x="5842471" y="2057400"/>
            <a:ext cx="171450" cy="171450"/>
          </a:xfrm>
          <a:prstGeom prst="rect">
            <a:avLst/>
          </a:prstGeom>
        </p:spPr>
      </p:pic>
      <p:sp>
        <p:nvSpPr>
          <p:cNvPr id="16" name="Text 9"/>
          <p:cNvSpPr/>
          <p:nvPr/>
        </p:nvSpPr>
        <p:spPr>
          <a:xfrm>
            <a:off x="5842471" y="2543175"/>
            <a:ext cx="769549" cy="10001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Server validiert und generiert Token</a:t>
            </a:r>
            <a:endParaRPr lang="en-US" sz="1100" dirty="0"/>
          </a:p>
        </p:txBody>
      </p:sp>
      <p:pic>
        <p:nvPicPr>
          <p:cNvPr id="17" name="Image 5" descr="preencoded.png">    </p:cNvPr>
          <p:cNvPicPr>
            <a:picLocks noChangeAspect="1"/>
          </p:cNvPicPr>
          <p:nvPr/>
        </p:nvPicPr>
        <p:blipFill>
          <a:blip r:embed="rId6"/>
          <a:stretch>
            <a:fillRect/>
          </a:stretch>
        </p:blipFill>
        <p:spPr>
          <a:xfrm>
            <a:off x="6803975" y="2549604"/>
            <a:ext cx="225028" cy="244316"/>
          </a:xfrm>
          <a:prstGeom prst="rect">
            <a:avLst/>
          </a:prstGeom>
        </p:spPr>
      </p:pic>
      <p:sp>
        <p:nvSpPr>
          <p:cNvPr id="18" name="Shape 10"/>
          <p:cNvSpPr/>
          <p:nvPr/>
        </p:nvSpPr>
        <p:spPr>
          <a:xfrm>
            <a:off x="7143304" y="2000250"/>
            <a:ext cx="1314896" cy="1343025"/>
          </a:xfrm>
          <a:prstGeom prst="roundRect">
            <a:avLst>
              <a:gd name="adj" fmla="val 4346"/>
            </a:avLst>
          </a:prstGeom>
          <a:solidFill>
            <a:srgbClr val="0047AB">
              <a:alpha val="10000"/>
            </a:srgbClr>
          </a:solidFill>
          <a:ln/>
        </p:spPr>
      </p:sp>
      <p:sp>
        <p:nvSpPr>
          <p:cNvPr id="19" name="Text 11"/>
          <p:cNvSpPr/>
          <p:nvPr/>
        </p:nvSpPr>
        <p:spPr>
          <a:xfrm>
            <a:off x="7464772" y="2114550"/>
            <a:ext cx="923084" cy="4572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3. Autorisiert</a:t>
            </a:r>
            <a:endParaRPr lang="en-US" sz="1400" dirty="0"/>
          </a:p>
        </p:txBody>
      </p:sp>
      <p:pic>
        <p:nvPicPr>
          <p:cNvPr id="20" name="Image 6" descr="preencoded.png">    </p:cNvPr>
          <p:cNvPicPr>
            <a:picLocks noChangeAspect="1"/>
          </p:cNvPicPr>
          <p:nvPr/>
        </p:nvPicPr>
        <p:blipFill>
          <a:blip r:embed="rId7"/>
          <a:stretch>
            <a:fillRect/>
          </a:stretch>
        </p:blipFill>
        <p:spPr>
          <a:xfrm>
            <a:off x="7257604" y="2257425"/>
            <a:ext cx="150019" cy="171450"/>
          </a:xfrm>
          <a:prstGeom prst="rect">
            <a:avLst/>
          </a:prstGeom>
        </p:spPr>
      </p:pic>
      <p:sp>
        <p:nvSpPr>
          <p:cNvPr id="21" name="Text 12"/>
          <p:cNvSpPr/>
          <p:nvPr/>
        </p:nvSpPr>
        <p:spPr>
          <a:xfrm>
            <a:off x="7257604" y="2628900"/>
            <a:ext cx="1140611"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Zugriff auf geschützte Ressourcen</a:t>
            </a:r>
            <a:endParaRPr lang="en-US" sz="1100" dirty="0"/>
          </a:p>
        </p:txBody>
      </p:sp>
      <p:sp>
        <p:nvSpPr>
          <p:cNvPr id="22" name="Shape 13"/>
          <p:cNvSpPr/>
          <p:nvPr/>
        </p:nvSpPr>
        <p:spPr>
          <a:xfrm>
            <a:off x="3629583" y="3886200"/>
            <a:ext cx="4828617" cy="1428750"/>
          </a:xfrm>
          <a:prstGeom prst="roundRect">
            <a:avLst>
              <a:gd name="adj" fmla="val 4000"/>
            </a:avLst>
          </a:prstGeom>
          <a:solidFill>
            <a:srgbClr val="0047AB">
              <a:alpha val="5000"/>
            </a:srgbClr>
          </a:solidFill>
          <a:ln/>
        </p:spPr>
      </p:sp>
      <p:sp>
        <p:nvSpPr>
          <p:cNvPr id="23" name="Text 14"/>
          <p:cNvSpPr/>
          <p:nvPr/>
        </p:nvSpPr>
        <p:spPr>
          <a:xfrm>
            <a:off x="3972483" y="4000500"/>
            <a:ext cx="4808559"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Sicherheitsmerkmale</a:t>
            </a:r>
            <a:endParaRPr lang="en-US" sz="1400" dirty="0"/>
          </a:p>
        </p:txBody>
      </p:sp>
      <p:pic>
        <p:nvPicPr>
          <p:cNvPr id="24" name="Image 7" descr="preencoded.png">    </p:cNvPr>
          <p:cNvPicPr>
            <a:picLocks noChangeAspect="1"/>
          </p:cNvPicPr>
          <p:nvPr/>
        </p:nvPicPr>
        <p:blipFill>
          <a:blip r:embed="rId8"/>
          <a:stretch>
            <a:fillRect/>
          </a:stretch>
        </p:blipFill>
        <p:spPr>
          <a:xfrm>
            <a:off x="3743883" y="4025503"/>
            <a:ext cx="171450" cy="178594"/>
          </a:xfrm>
          <a:prstGeom prst="rect">
            <a:avLst/>
          </a:prstGeom>
        </p:spPr>
      </p:pic>
      <p:pic>
        <p:nvPicPr>
          <p:cNvPr id="25" name="Image 8" descr="preencoded.png">    </p:cNvPr>
          <p:cNvPicPr>
            <a:picLocks noChangeAspect="1"/>
          </p:cNvPicPr>
          <p:nvPr/>
        </p:nvPicPr>
        <p:blipFill>
          <a:blip r:embed="rId9"/>
          <a:stretch>
            <a:fillRect/>
          </a:stretch>
        </p:blipFill>
        <p:spPr>
          <a:xfrm>
            <a:off x="3743883" y="4368403"/>
            <a:ext cx="125016" cy="92869"/>
          </a:xfrm>
          <a:prstGeom prst="rect">
            <a:avLst/>
          </a:prstGeom>
        </p:spPr>
      </p:pic>
      <p:sp>
        <p:nvSpPr>
          <p:cNvPr id="26" name="Text 15"/>
          <p:cNvSpPr/>
          <p:nvPr/>
        </p:nvSpPr>
        <p:spPr>
          <a:xfrm>
            <a:off x="3926049" y="4314825"/>
            <a:ext cx="2160650"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Brute-Force-Schutz mit Rate Limiting</a:t>
            </a:r>
            <a:endParaRPr lang="en-US" sz="1100" dirty="0"/>
          </a:p>
        </p:txBody>
      </p:sp>
      <p:pic>
        <p:nvPicPr>
          <p:cNvPr id="27" name="Image 9" descr="preencoded.png">    </p:cNvPr>
          <p:cNvPicPr>
            <a:picLocks noChangeAspect="1"/>
          </p:cNvPicPr>
          <p:nvPr/>
        </p:nvPicPr>
        <p:blipFill>
          <a:blip r:embed="rId10"/>
          <a:stretch>
            <a:fillRect/>
          </a:stretch>
        </p:blipFill>
        <p:spPr>
          <a:xfrm>
            <a:off x="6086698" y="4368403"/>
            <a:ext cx="125016" cy="92869"/>
          </a:xfrm>
          <a:prstGeom prst="rect">
            <a:avLst/>
          </a:prstGeom>
        </p:spPr>
      </p:pic>
      <p:sp>
        <p:nvSpPr>
          <p:cNvPr id="28" name="Text 16"/>
          <p:cNvSpPr/>
          <p:nvPr/>
        </p:nvSpPr>
        <p:spPr>
          <a:xfrm>
            <a:off x="6268864" y="4314825"/>
            <a:ext cx="2160761"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2-Faktor-Authentifizierung (optional)</a:t>
            </a:r>
            <a:endParaRPr lang="en-US" sz="1100" dirty="0"/>
          </a:p>
        </p:txBody>
      </p:sp>
      <p:pic>
        <p:nvPicPr>
          <p:cNvPr id="29" name="Image 10" descr="preencoded.png">    </p:cNvPr>
          <p:cNvPicPr>
            <a:picLocks noChangeAspect="1"/>
          </p:cNvPicPr>
          <p:nvPr/>
        </p:nvPicPr>
        <p:blipFill>
          <a:blip r:embed="rId11"/>
          <a:stretch>
            <a:fillRect/>
          </a:stretch>
        </p:blipFill>
        <p:spPr>
          <a:xfrm>
            <a:off x="3743883" y="4854178"/>
            <a:ext cx="125016" cy="92869"/>
          </a:xfrm>
          <a:prstGeom prst="rect">
            <a:avLst/>
          </a:prstGeom>
        </p:spPr>
      </p:pic>
      <p:sp>
        <p:nvSpPr>
          <p:cNvPr id="30" name="Text 17"/>
          <p:cNvSpPr/>
          <p:nvPr/>
        </p:nvSpPr>
        <p:spPr>
          <a:xfrm>
            <a:off x="3926049" y="4800600"/>
            <a:ext cx="2160650"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HTTPS-gesicherter Datenverkehr</a:t>
            </a:r>
            <a:endParaRPr lang="en-US" sz="1100" dirty="0"/>
          </a:p>
        </p:txBody>
      </p:sp>
      <p:pic>
        <p:nvPicPr>
          <p:cNvPr id="31" name="Image 11" descr="preencoded.png">    </p:cNvPr>
          <p:cNvPicPr>
            <a:picLocks noChangeAspect="1"/>
          </p:cNvPicPr>
          <p:nvPr/>
        </p:nvPicPr>
        <p:blipFill>
          <a:blip r:embed="rId12"/>
          <a:stretch>
            <a:fillRect/>
          </a:stretch>
        </p:blipFill>
        <p:spPr>
          <a:xfrm>
            <a:off x="6086698" y="4854178"/>
            <a:ext cx="125016" cy="92869"/>
          </a:xfrm>
          <a:prstGeom prst="rect">
            <a:avLst/>
          </a:prstGeom>
        </p:spPr>
      </p:pic>
      <p:sp>
        <p:nvSpPr>
          <p:cNvPr id="32" name="Text 18"/>
          <p:cNvSpPr/>
          <p:nvPr/>
        </p:nvSpPr>
        <p:spPr>
          <a:xfrm>
            <a:off x="6268864" y="4800600"/>
            <a:ext cx="2160761"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Automatische Sitzungsverlängerung</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2025-09-04T16:23:37Z</dcterms:created>
  <dcterms:modified xsi:type="dcterms:W3CDTF">2025-09-04T16:23:37Z</dcterms:modified>
</cp:coreProperties>
</file>